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8" r:id="rId1"/>
    <p:sldMasterId id="2147483693" r:id="rId2"/>
  </p:sldMasterIdLst>
  <p:notesMasterIdLst>
    <p:notesMasterId r:id="rId28"/>
  </p:notesMasterIdLst>
  <p:handoutMasterIdLst>
    <p:handoutMasterId r:id="rId29"/>
  </p:handoutMasterIdLst>
  <p:sldIdLst>
    <p:sldId id="424" r:id="rId3"/>
    <p:sldId id="427" r:id="rId4"/>
    <p:sldId id="463" r:id="rId5"/>
    <p:sldId id="462" r:id="rId6"/>
    <p:sldId id="460" r:id="rId7"/>
    <p:sldId id="461" r:id="rId8"/>
    <p:sldId id="430" r:id="rId9"/>
    <p:sldId id="431" r:id="rId10"/>
    <p:sldId id="432" r:id="rId11"/>
    <p:sldId id="435" r:id="rId12"/>
    <p:sldId id="436" r:id="rId13"/>
    <p:sldId id="393" r:id="rId14"/>
    <p:sldId id="396" r:id="rId15"/>
    <p:sldId id="397" r:id="rId16"/>
    <p:sldId id="398" r:id="rId17"/>
    <p:sldId id="423" r:id="rId18"/>
    <p:sldId id="400" r:id="rId19"/>
    <p:sldId id="416" r:id="rId20"/>
    <p:sldId id="420" r:id="rId21"/>
    <p:sldId id="421" r:id="rId22"/>
    <p:sldId id="403" r:id="rId23"/>
    <p:sldId id="425" r:id="rId24"/>
    <p:sldId id="401" r:id="rId25"/>
    <p:sldId id="402" r:id="rId26"/>
    <p:sldId id="426" r:id="rId27"/>
  </p:sldIdLst>
  <p:sldSz cx="9144000" cy="6858000" type="screen4x3"/>
  <p:notesSz cx="6858000" cy="9077325"/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59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nroth_r" initials="" lastIdx="9" clrIdx="0"/>
  <p:cmAuthor id="1" name="benroth_r" initials="R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00FF"/>
    <a:srgbClr val="C0C0C0"/>
    <a:srgbClr val="009900"/>
    <a:srgbClr val="CC0000"/>
    <a:srgbClr val="E7F3F5"/>
    <a:srgbClr val="E1F1F3"/>
    <a:srgbClr val="EAF5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87211" autoAdjust="0"/>
  </p:normalViewPr>
  <p:slideViewPr>
    <p:cSldViewPr snapToGrid="0">
      <p:cViewPr varScale="1">
        <p:scale>
          <a:sx n="85" d="100"/>
          <a:sy n="85" d="100"/>
        </p:scale>
        <p:origin x="1260" y="-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2562" y="-90"/>
      </p:cViewPr>
      <p:guideLst>
        <p:guide orient="horz" pos="285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ags" Target="tags/tag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6" name="Rectangle 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Moments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338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r>
              <a:rPr lang="en-US"/>
              <a:t>Principles of Engineering</a:t>
            </a:r>
            <a:r>
              <a:rPr lang="en-US" baseline="30000"/>
              <a:t>TM</a:t>
            </a:r>
            <a:endParaRPr lang="en-US"/>
          </a:p>
          <a:p>
            <a:pPr>
              <a:defRPr/>
            </a:pPr>
            <a:r>
              <a:rPr lang="en-US"/>
              <a:t>Unit </a:t>
            </a:r>
            <a:r>
              <a:rPr lang="en-US" smtClean="0"/>
              <a:t>2 </a:t>
            </a:r>
            <a:r>
              <a:rPr lang="en-US"/>
              <a:t>– Lesson </a:t>
            </a:r>
            <a:r>
              <a:rPr lang="en-US" smtClean="0"/>
              <a:t>2.1 </a:t>
            </a:r>
            <a:r>
              <a:rPr lang="en-US"/>
              <a:t>- Statics</a:t>
            </a:r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2010</a:t>
            </a:r>
          </a:p>
          <a:p>
            <a:pPr>
              <a:defRPr/>
            </a:pPr>
            <a:endParaRPr lang="en-US"/>
          </a:p>
        </p:txBody>
      </p:sp>
      <p:sp>
        <p:nvSpPr>
          <p:cNvPr id="66569" name="Rectangle 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51263" y="8529638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A020D42-CDDF-482A-8DA1-0A96A5293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1620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81038"/>
            <a:ext cx="4538662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11650"/>
            <a:ext cx="5029200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3912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Moments</a:t>
            </a:r>
          </a:p>
        </p:txBody>
      </p:sp>
      <p:sp>
        <p:nvSpPr>
          <p:cNvPr id="123913" name="Rectangle 9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338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r>
              <a:rPr lang="en-US"/>
              <a:t>Principles of Engineering</a:t>
            </a:r>
            <a:r>
              <a:rPr lang="en-US" baseline="30000"/>
              <a:t>TM</a:t>
            </a:r>
            <a:endParaRPr lang="en-US"/>
          </a:p>
          <a:p>
            <a:pPr>
              <a:defRPr/>
            </a:pPr>
            <a:r>
              <a:rPr lang="en-US"/>
              <a:t>Unit 2 – Lesson 2.1 - Statics</a:t>
            </a:r>
          </a:p>
        </p:txBody>
      </p:sp>
      <p:sp>
        <p:nvSpPr>
          <p:cNvPr id="26630" name="Rectangle 10"/>
          <p:cNvSpPr>
            <a:spLocks noChangeArrowheads="1"/>
          </p:cNvSpPr>
          <p:nvPr/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endParaRPr lang="en-US" sz="1200"/>
          </a:p>
          <a:p>
            <a:pPr eaLnBrk="0" hangingPunct="0"/>
            <a:endParaRPr lang="en-US" sz="1200"/>
          </a:p>
          <a:p>
            <a:pPr eaLnBrk="0" hangingPunct="0"/>
            <a:endParaRPr lang="en-US" sz="1200"/>
          </a:p>
          <a:p>
            <a:endParaRPr lang="en-US" sz="1200"/>
          </a:p>
          <a:p>
            <a:endParaRPr lang="en-US" sz="1200"/>
          </a:p>
          <a:p>
            <a:pPr eaLnBrk="0" hangingPunct="0"/>
            <a:r>
              <a:rPr lang="en-US" sz="1200"/>
              <a:t>Project Lead The Way, Inc.</a:t>
            </a:r>
            <a:endParaRPr lang="en-US" sz="1200" baseline="30000">
              <a:cs typeface="Arial" charset="0"/>
            </a:endParaRPr>
          </a:p>
          <a:p>
            <a:pPr eaLnBrk="0" hangingPunct="0"/>
            <a:r>
              <a:rPr lang="en-US" sz="1200">
                <a:cs typeface="Arial" charset="0"/>
              </a:rPr>
              <a:t>Copyright 2010</a:t>
            </a:r>
          </a:p>
          <a:p>
            <a:endParaRPr lang="en-US" sz="1200"/>
          </a:p>
        </p:txBody>
      </p:sp>
      <p:sp>
        <p:nvSpPr>
          <p:cNvPr id="26631" name="Rectangle 11"/>
          <p:cNvSpPr>
            <a:spLocks noChangeArrowheads="1"/>
          </p:cNvSpPr>
          <p:nvPr/>
        </p:nvSpPr>
        <p:spPr bwMode="auto">
          <a:xfrm>
            <a:off x="3751263" y="8529638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640D0617-80BB-45D5-908E-806ACECCFCE0}" type="slidenum">
              <a:rPr lang="en-US" sz="1200"/>
              <a:pPr algn="r"/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78595036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76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276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</p:spTree>
    <p:extLst>
      <p:ext uri="{BB962C8B-B14F-4D97-AF65-F5344CB8AC3E}">
        <p14:creationId xmlns:p14="http://schemas.microsoft.com/office/powerpoint/2010/main" val="9181808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29699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93370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30723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704745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31747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335322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32771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116629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36867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709215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78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378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</p:spTree>
    <p:extLst>
      <p:ext uri="{BB962C8B-B14F-4D97-AF65-F5344CB8AC3E}">
        <p14:creationId xmlns:p14="http://schemas.microsoft.com/office/powerpoint/2010/main" val="2857797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If you have a vertical force, you are looking for a horizontal distance to the pivot. 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If you have a horizontal force, you are looking for a vertical distance to the pivot. </a:t>
            </a:r>
          </a:p>
          <a:p>
            <a:pPr eaLnBrk="1" hangingPunct="1"/>
            <a:endParaRPr lang="en-US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</p:spTree>
    <p:extLst>
      <p:ext uri="{BB962C8B-B14F-4D97-AF65-F5344CB8AC3E}">
        <p14:creationId xmlns:p14="http://schemas.microsoft.com/office/powerpoint/2010/main" val="40893857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Given a vertical force, look for a horizontal distance.</a:t>
            </a:r>
          </a:p>
        </p:txBody>
      </p:sp>
      <p:sp>
        <p:nvSpPr>
          <p:cNvPr id="3994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</p:spTree>
    <p:extLst>
      <p:ext uri="{BB962C8B-B14F-4D97-AF65-F5344CB8AC3E}">
        <p14:creationId xmlns:p14="http://schemas.microsoft.com/office/powerpoint/2010/main" val="10658524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Given a vertical force, look for a horizontal distance.</a:t>
            </a:r>
          </a:p>
        </p:txBody>
      </p:sp>
      <p:sp>
        <p:nvSpPr>
          <p:cNvPr id="4096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4096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</p:spTree>
    <p:extLst>
      <p:ext uri="{BB962C8B-B14F-4D97-AF65-F5344CB8AC3E}">
        <p14:creationId xmlns:p14="http://schemas.microsoft.com/office/powerpoint/2010/main" val="42797073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Moments</a:t>
            </a:r>
          </a:p>
        </p:txBody>
      </p:sp>
      <p:sp>
        <p:nvSpPr>
          <p:cNvPr id="43011" name="Rectangle 9"/>
          <p:cNvSpPr txBox="1">
            <a:spLocks noGrp="1" noChangeArrowheads="1"/>
          </p:cNvSpPr>
          <p:nvPr/>
        </p:nvSpPr>
        <p:spPr bwMode="auto">
          <a:xfrm>
            <a:off x="37338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Principles of Engineering</a:t>
            </a:r>
            <a:r>
              <a:rPr lang="en-US" sz="1200" baseline="30000"/>
              <a:t>TM</a:t>
            </a:r>
            <a:endParaRPr lang="en-US" sz="1200"/>
          </a:p>
          <a:p>
            <a:pPr algn="r"/>
            <a:r>
              <a:rPr lang="en-US" sz="1200"/>
              <a:t>Unit 4 – Lesson 4.1 - Statics</a:t>
            </a:r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2058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Free Body Diagrams</a:t>
            </a:r>
          </a:p>
        </p:txBody>
      </p:sp>
      <p:sp>
        <p:nvSpPr>
          <p:cNvPr id="44035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Principles of Engineering</a:t>
            </a:r>
            <a:r>
              <a:rPr lang="en-US" baseline="30000" smtClean="0"/>
              <a:t>TM</a:t>
            </a:r>
            <a:endParaRPr lang="en-US" smtClean="0"/>
          </a:p>
          <a:p>
            <a:r>
              <a:rPr lang="en-US" smtClean="0"/>
              <a:t>Unit 4 – Lesson 4.1 - Statics</a:t>
            </a:r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7674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44035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643496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45059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2471733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Moments</a:t>
            </a:r>
          </a:p>
        </p:txBody>
      </p:sp>
      <p:sp>
        <p:nvSpPr>
          <p:cNvPr id="48130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000" smtClean="0"/>
          </a:p>
        </p:txBody>
      </p:sp>
    </p:spTree>
    <p:extLst>
      <p:ext uri="{BB962C8B-B14F-4D97-AF65-F5344CB8AC3E}">
        <p14:creationId xmlns:p14="http://schemas.microsoft.com/office/powerpoint/2010/main" val="725846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cantilever bridge –</a:t>
            </a:r>
            <a:r>
              <a:rPr lang="en-US" sz="800" b="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800" b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lang="en-US" sz="800" b="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800" b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bridge in which each span is constructed from cantilevers built out sideways from piers. </a:t>
            </a:r>
            <a:r>
              <a:rPr lang="en-US" sz="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Cantilevers must be firmly anchored on one side in order to hold up the necessary weight on the free standing side and avoid shear stress. A common example of a small cantilever is a diving board. One side is firmly attached to the ground so that the other side can hold a person’s weight suspended over the water. Cantilevers must resist tension in the upper supports and compression in the lower</a:t>
            </a:r>
            <a:endParaRPr lang="en-US" sz="800" b="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Moments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Principles of Engineering</a:t>
            </a:r>
            <a:r>
              <a:rPr lang="en-US" baseline="30000" smtClean="0"/>
              <a:t>TM</a:t>
            </a:r>
            <a:endParaRPr lang="en-US" smtClean="0"/>
          </a:p>
          <a:p>
            <a:pPr>
              <a:defRPr/>
            </a:pPr>
            <a:r>
              <a:rPr lang="en-US" smtClean="0"/>
              <a:t>Unit 2 – Lesson 2.1 - Statics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318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Free Body Diagrams</a:t>
            </a:r>
          </a:p>
        </p:txBody>
      </p:sp>
      <p:sp>
        <p:nvSpPr>
          <p:cNvPr id="48131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Principles of Engineering</a:t>
            </a:r>
            <a:r>
              <a:rPr lang="en-US" baseline="30000" smtClean="0"/>
              <a:t>TM</a:t>
            </a:r>
            <a:endParaRPr lang="en-US" smtClean="0"/>
          </a:p>
          <a:p>
            <a:r>
              <a:rPr lang="en-US" smtClean="0"/>
              <a:t>Unit 4 – Lesson 4.1 - Statics</a:t>
            </a:r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3713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Free Body Diagrams</a:t>
            </a:r>
          </a:p>
        </p:txBody>
      </p:sp>
      <p:sp>
        <p:nvSpPr>
          <p:cNvPr id="49155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Principles of Engineering</a:t>
            </a:r>
            <a:r>
              <a:rPr lang="en-US" baseline="30000" smtClean="0"/>
              <a:t>TM</a:t>
            </a:r>
            <a:endParaRPr lang="en-US" smtClean="0"/>
          </a:p>
          <a:p>
            <a:r>
              <a:rPr lang="en-US" smtClean="0"/>
              <a:t>Unit 4 – Lesson 4.1 - Statics</a:t>
            </a:r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864994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Free Body Diagrams</a:t>
            </a:r>
          </a:p>
        </p:txBody>
      </p:sp>
      <p:sp>
        <p:nvSpPr>
          <p:cNvPr id="50179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Principles of Engineering</a:t>
            </a:r>
            <a:r>
              <a:rPr lang="en-US" baseline="30000" smtClean="0"/>
              <a:t>TM</a:t>
            </a:r>
            <a:endParaRPr lang="en-US" smtClean="0"/>
          </a:p>
          <a:p>
            <a:r>
              <a:rPr lang="en-US" smtClean="0"/>
              <a:t>Unit 4 – Lesson 4.1 - Statics</a:t>
            </a:r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52327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Free Body Diagrams</a:t>
            </a:r>
          </a:p>
        </p:txBody>
      </p:sp>
      <p:sp>
        <p:nvSpPr>
          <p:cNvPr id="53251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Principles of Engineering</a:t>
            </a:r>
            <a:r>
              <a:rPr lang="en-US" baseline="30000" smtClean="0"/>
              <a:t>TM</a:t>
            </a:r>
            <a:endParaRPr lang="en-US" smtClean="0"/>
          </a:p>
          <a:p>
            <a:r>
              <a:rPr lang="en-US" smtClean="0"/>
              <a:t>Unit 4 – Lesson 4.1 - Statics</a:t>
            </a:r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325511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Free Body Diagrams</a:t>
            </a:r>
          </a:p>
        </p:txBody>
      </p:sp>
      <p:sp>
        <p:nvSpPr>
          <p:cNvPr id="54275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Principles of Engineering</a:t>
            </a:r>
            <a:r>
              <a:rPr lang="en-US" baseline="30000" smtClean="0"/>
              <a:t>TM</a:t>
            </a:r>
            <a:endParaRPr lang="en-US" smtClean="0"/>
          </a:p>
          <a:p>
            <a:r>
              <a:rPr lang="en-US" smtClean="0"/>
              <a:t>Unit 4 – Lesson 4.1 - Statics</a:t>
            </a:r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56331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28675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The force applied to drive the bolt produces a measurable moment, and the wrench rotates about the axis of the bolt.  </a:t>
            </a:r>
          </a:p>
        </p:txBody>
      </p:sp>
    </p:spTree>
    <p:extLst>
      <p:ext uri="{BB962C8B-B14F-4D97-AF65-F5344CB8AC3E}">
        <p14:creationId xmlns:p14="http://schemas.microsoft.com/office/powerpoint/2010/main" val="1055649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34EA1-DF4A-4248-BE5A-C1953246E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945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01063" cy="996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3363" y="1206500"/>
            <a:ext cx="8489950" cy="53975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17478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84B0E-8A1A-4396-9E89-C961602FF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68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PLTW_MT_L_3Crgb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81000"/>
            <a:ext cx="6246813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1400"/>
            <a:ext cx="7772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386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685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00386B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040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01063" cy="8826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363" y="1539875"/>
            <a:ext cx="848995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53261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22960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BEE14D7-71E3-4084-BC38-40819F93F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28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3657600"/>
            <a:ext cx="7772400" cy="1701478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Reaction Forces and Moments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11150" y="857250"/>
            <a:ext cx="8455025" cy="1295400"/>
          </a:xfrm>
        </p:spPr>
        <p:txBody>
          <a:bodyPr/>
          <a:lstStyle/>
          <a:p>
            <a:pPr eaLnBrk="1" hangingPunct="1"/>
            <a:r>
              <a:rPr lang="en-US" smtClean="0"/>
              <a:t>	Supported with a pin at one end and a roller at the other </a:t>
            </a:r>
            <a:endParaRPr lang="en-US" sz="2800" smtClean="0">
              <a:solidFill>
                <a:srgbClr val="FF33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00386B"/>
                </a:solidFill>
                <a:effectLst/>
              </a:rPr>
              <a:t>Truss Bridge </a:t>
            </a:r>
          </a:p>
        </p:txBody>
      </p:sp>
      <p:sp>
        <p:nvSpPr>
          <p:cNvPr id="26628" name="Rectangle 7"/>
          <p:cNvSpPr>
            <a:spLocks noChangeArrowheads="1"/>
          </p:cNvSpPr>
          <p:nvPr/>
        </p:nvSpPr>
        <p:spPr bwMode="auto">
          <a:xfrm>
            <a:off x="755650" y="2203450"/>
            <a:ext cx="74025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Draw the FBD of the entire truss bridge.</a:t>
            </a:r>
          </a:p>
        </p:txBody>
      </p:sp>
      <p:grpSp>
        <p:nvGrpSpPr>
          <p:cNvPr id="26629" name="Group 32"/>
          <p:cNvGrpSpPr>
            <a:grpSpLocks/>
          </p:cNvGrpSpPr>
          <p:nvPr/>
        </p:nvGrpSpPr>
        <p:grpSpPr bwMode="auto">
          <a:xfrm>
            <a:off x="1728788" y="2986088"/>
            <a:ext cx="5634037" cy="3433762"/>
            <a:chOff x="1302" y="1847"/>
            <a:chExt cx="3000" cy="1873"/>
          </a:xfrm>
        </p:grpSpPr>
        <p:sp>
          <p:nvSpPr>
            <p:cNvPr id="26630" name="Text Box 20"/>
            <p:cNvSpPr txBox="1">
              <a:spLocks noChangeArrowheads="1"/>
            </p:cNvSpPr>
            <p:nvPr/>
          </p:nvSpPr>
          <p:spPr bwMode="auto">
            <a:xfrm>
              <a:off x="1302" y="2871"/>
              <a:ext cx="2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26631" name="Text Box 21"/>
            <p:cNvSpPr txBox="1">
              <a:spLocks noChangeArrowheads="1"/>
            </p:cNvSpPr>
            <p:nvPr/>
          </p:nvSpPr>
          <p:spPr bwMode="auto">
            <a:xfrm>
              <a:off x="2711" y="2735"/>
              <a:ext cx="2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26632" name="Text Box 22"/>
            <p:cNvSpPr txBox="1">
              <a:spLocks noChangeArrowheads="1"/>
            </p:cNvSpPr>
            <p:nvPr/>
          </p:nvSpPr>
          <p:spPr bwMode="auto">
            <a:xfrm>
              <a:off x="4063" y="2811"/>
              <a:ext cx="23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  <p:sp>
          <p:nvSpPr>
            <p:cNvPr id="26633" name="Text Box 23"/>
            <p:cNvSpPr txBox="1">
              <a:spLocks noChangeArrowheads="1"/>
            </p:cNvSpPr>
            <p:nvPr/>
          </p:nvSpPr>
          <p:spPr bwMode="auto">
            <a:xfrm>
              <a:off x="3349" y="1847"/>
              <a:ext cx="2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  <p:sp>
          <p:nvSpPr>
            <p:cNvPr id="26634" name="Text Box 24"/>
            <p:cNvSpPr txBox="1">
              <a:spLocks noChangeArrowheads="1"/>
            </p:cNvSpPr>
            <p:nvPr/>
          </p:nvSpPr>
          <p:spPr bwMode="auto">
            <a:xfrm>
              <a:off x="2084" y="1854"/>
              <a:ext cx="23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  <p:grpSp>
          <p:nvGrpSpPr>
            <p:cNvPr id="26635" name="Group 30"/>
            <p:cNvGrpSpPr>
              <a:grpSpLocks/>
            </p:cNvGrpSpPr>
            <p:nvPr/>
          </p:nvGrpSpPr>
          <p:grpSpPr bwMode="auto">
            <a:xfrm>
              <a:off x="1321" y="2054"/>
              <a:ext cx="2946" cy="1666"/>
              <a:chOff x="690" y="2670"/>
              <a:chExt cx="2733" cy="1359"/>
            </a:xfrm>
          </p:grpSpPr>
          <p:grpSp>
            <p:nvGrpSpPr>
              <p:cNvPr id="26636" name="Group 19"/>
              <p:cNvGrpSpPr>
                <a:grpSpLocks/>
              </p:cNvGrpSpPr>
              <p:nvPr/>
            </p:nvGrpSpPr>
            <p:grpSpPr bwMode="auto">
              <a:xfrm>
                <a:off x="888" y="2670"/>
                <a:ext cx="2388" cy="834"/>
                <a:chOff x="846" y="2928"/>
                <a:chExt cx="1776" cy="654"/>
              </a:xfrm>
            </p:grpSpPr>
            <p:grpSp>
              <p:nvGrpSpPr>
                <p:cNvPr id="26641" name="Group 13"/>
                <p:cNvGrpSpPr>
                  <a:grpSpLocks/>
                </p:cNvGrpSpPr>
                <p:nvPr/>
              </p:nvGrpSpPr>
              <p:grpSpPr bwMode="auto">
                <a:xfrm>
                  <a:off x="846" y="2928"/>
                  <a:ext cx="888" cy="654"/>
                  <a:chOff x="846" y="2928"/>
                  <a:chExt cx="888" cy="654"/>
                </a:xfrm>
              </p:grpSpPr>
              <p:sp>
                <p:nvSpPr>
                  <p:cNvPr id="26647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846" y="3582"/>
                    <a:ext cx="888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48" name="Line 1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46" y="2928"/>
                    <a:ext cx="438" cy="648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49" name="Line 1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290" y="2940"/>
                    <a:ext cx="444" cy="636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6642" name="Group 14"/>
                <p:cNvGrpSpPr>
                  <a:grpSpLocks/>
                </p:cNvGrpSpPr>
                <p:nvPr/>
              </p:nvGrpSpPr>
              <p:grpSpPr bwMode="auto">
                <a:xfrm>
                  <a:off x="1734" y="2928"/>
                  <a:ext cx="888" cy="654"/>
                  <a:chOff x="846" y="2928"/>
                  <a:chExt cx="888" cy="654"/>
                </a:xfrm>
              </p:grpSpPr>
              <p:sp>
                <p:nvSpPr>
                  <p:cNvPr id="26644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846" y="3582"/>
                    <a:ext cx="888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45" name="Line 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46" y="2928"/>
                    <a:ext cx="438" cy="648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46" name="Line 1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290" y="2940"/>
                    <a:ext cx="444" cy="636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6643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1290" y="2928"/>
                  <a:ext cx="87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6637" name="Line 25"/>
              <p:cNvSpPr>
                <a:spLocks noChangeShapeType="1"/>
              </p:cNvSpPr>
              <p:nvPr/>
            </p:nvSpPr>
            <p:spPr bwMode="auto">
              <a:xfrm>
                <a:off x="2082" y="3504"/>
                <a:ext cx="0" cy="348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8" name="Text Box 26"/>
              <p:cNvSpPr txBox="1">
                <a:spLocks noChangeArrowheads="1"/>
              </p:cNvSpPr>
              <p:nvPr/>
            </p:nvSpPr>
            <p:spPr bwMode="auto">
              <a:xfrm>
                <a:off x="1812" y="3840"/>
                <a:ext cx="588" cy="1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/>
                  <a:t>500 lb</a:t>
                </a:r>
              </a:p>
            </p:txBody>
          </p:sp>
          <p:pic>
            <p:nvPicPr>
              <p:cNvPr id="26639" name="Picture 28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0" y="3489"/>
                <a:ext cx="396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6640" name="Picture 29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97" y="3453"/>
                <a:ext cx="426" cy="2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22947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60425"/>
            <a:ext cx="6291262" cy="706438"/>
          </a:xfrm>
        </p:spPr>
        <p:txBody>
          <a:bodyPr/>
          <a:lstStyle/>
          <a:p>
            <a:pPr eaLnBrk="1" hangingPunct="1"/>
            <a:r>
              <a:rPr lang="en-US" smtClean="0"/>
              <a:t>FBD of the entire truss bridge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00386B"/>
                </a:solidFill>
                <a:effectLst/>
              </a:rPr>
              <a:t>Truss Bridge FBD</a:t>
            </a:r>
          </a:p>
        </p:txBody>
      </p:sp>
      <p:grpSp>
        <p:nvGrpSpPr>
          <p:cNvPr id="27652" name="Group 25"/>
          <p:cNvGrpSpPr>
            <a:grpSpLocks/>
          </p:cNvGrpSpPr>
          <p:nvPr/>
        </p:nvGrpSpPr>
        <p:grpSpPr bwMode="auto">
          <a:xfrm>
            <a:off x="1303338" y="1824038"/>
            <a:ext cx="6686550" cy="4054475"/>
            <a:chOff x="1685925" y="1760538"/>
            <a:chExt cx="5486400" cy="2973387"/>
          </a:xfrm>
        </p:grpSpPr>
        <p:sp>
          <p:nvSpPr>
            <p:cNvPr id="27653" name="Text Box 9"/>
            <p:cNvSpPr txBox="1">
              <a:spLocks noChangeArrowheads="1"/>
            </p:cNvSpPr>
            <p:nvPr/>
          </p:nvSpPr>
          <p:spPr bwMode="auto">
            <a:xfrm>
              <a:off x="4456113" y="3170238"/>
              <a:ext cx="379412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27654" name="Text Box 10"/>
            <p:cNvSpPr txBox="1">
              <a:spLocks noChangeArrowheads="1"/>
            </p:cNvSpPr>
            <p:nvPr/>
          </p:nvSpPr>
          <p:spPr bwMode="auto">
            <a:xfrm>
              <a:off x="6602413" y="3290888"/>
              <a:ext cx="379412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  <p:sp>
          <p:nvSpPr>
            <p:cNvPr id="27655" name="Text Box 11"/>
            <p:cNvSpPr txBox="1">
              <a:spLocks noChangeArrowheads="1"/>
            </p:cNvSpPr>
            <p:nvPr/>
          </p:nvSpPr>
          <p:spPr bwMode="auto">
            <a:xfrm>
              <a:off x="5468938" y="1760538"/>
              <a:ext cx="379412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  <p:sp>
          <p:nvSpPr>
            <p:cNvPr id="27656" name="Text Box 12"/>
            <p:cNvSpPr txBox="1">
              <a:spLocks noChangeArrowheads="1"/>
            </p:cNvSpPr>
            <p:nvPr/>
          </p:nvSpPr>
          <p:spPr bwMode="auto">
            <a:xfrm>
              <a:off x="3460750" y="1771650"/>
              <a:ext cx="379413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  <p:grpSp>
          <p:nvGrpSpPr>
            <p:cNvPr id="27657" name="Group 14"/>
            <p:cNvGrpSpPr>
              <a:grpSpLocks/>
            </p:cNvGrpSpPr>
            <p:nvPr/>
          </p:nvGrpSpPr>
          <p:grpSpPr bwMode="auto">
            <a:xfrm>
              <a:off x="2587625" y="2089150"/>
              <a:ext cx="4087813" cy="1622425"/>
              <a:chOff x="846" y="2928"/>
              <a:chExt cx="1776" cy="654"/>
            </a:xfrm>
          </p:grpSpPr>
          <p:grpSp>
            <p:nvGrpSpPr>
              <p:cNvPr id="27666" name="Group 15"/>
              <p:cNvGrpSpPr>
                <a:grpSpLocks/>
              </p:cNvGrpSpPr>
              <p:nvPr/>
            </p:nvGrpSpPr>
            <p:grpSpPr bwMode="auto">
              <a:xfrm>
                <a:off x="846" y="2928"/>
                <a:ext cx="888" cy="654"/>
                <a:chOff x="846" y="2928"/>
                <a:chExt cx="888" cy="654"/>
              </a:xfrm>
            </p:grpSpPr>
            <p:sp>
              <p:nvSpPr>
                <p:cNvPr id="27672" name="Line 16"/>
                <p:cNvSpPr>
                  <a:spLocks noChangeShapeType="1"/>
                </p:cNvSpPr>
                <p:nvPr/>
              </p:nvSpPr>
              <p:spPr bwMode="auto">
                <a:xfrm>
                  <a:off x="846" y="3582"/>
                  <a:ext cx="8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73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846" y="2928"/>
                  <a:ext cx="438" cy="64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74" name="Line 18"/>
                <p:cNvSpPr>
                  <a:spLocks noChangeShapeType="1"/>
                </p:cNvSpPr>
                <p:nvPr/>
              </p:nvSpPr>
              <p:spPr bwMode="auto">
                <a:xfrm flipH="1" flipV="1">
                  <a:off x="1290" y="2940"/>
                  <a:ext cx="444" cy="63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7667" name="Group 19"/>
              <p:cNvGrpSpPr>
                <a:grpSpLocks/>
              </p:cNvGrpSpPr>
              <p:nvPr/>
            </p:nvGrpSpPr>
            <p:grpSpPr bwMode="auto">
              <a:xfrm>
                <a:off x="1734" y="2928"/>
                <a:ext cx="888" cy="654"/>
                <a:chOff x="846" y="2928"/>
                <a:chExt cx="888" cy="654"/>
              </a:xfrm>
            </p:grpSpPr>
            <p:sp>
              <p:nvSpPr>
                <p:cNvPr id="27669" name="Line 20"/>
                <p:cNvSpPr>
                  <a:spLocks noChangeShapeType="1"/>
                </p:cNvSpPr>
                <p:nvPr/>
              </p:nvSpPr>
              <p:spPr bwMode="auto">
                <a:xfrm>
                  <a:off x="846" y="3582"/>
                  <a:ext cx="8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70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846" y="2928"/>
                  <a:ext cx="438" cy="64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71" name="Line 22"/>
                <p:cNvSpPr>
                  <a:spLocks noChangeShapeType="1"/>
                </p:cNvSpPr>
                <p:nvPr/>
              </p:nvSpPr>
              <p:spPr bwMode="auto">
                <a:xfrm flipH="1" flipV="1">
                  <a:off x="1290" y="2940"/>
                  <a:ext cx="444" cy="63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7668" name="Line 23"/>
              <p:cNvSpPr>
                <a:spLocks noChangeShapeType="1"/>
              </p:cNvSpPr>
              <p:nvPr/>
            </p:nvSpPr>
            <p:spPr bwMode="auto">
              <a:xfrm flipH="1">
                <a:off x="1290" y="2928"/>
                <a:ext cx="87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658" name="Line 24"/>
            <p:cNvSpPr>
              <a:spLocks noChangeShapeType="1"/>
            </p:cNvSpPr>
            <p:nvPr/>
          </p:nvSpPr>
          <p:spPr bwMode="auto">
            <a:xfrm>
              <a:off x="4630738" y="3711575"/>
              <a:ext cx="0" cy="677863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9" name="Text Box 25"/>
            <p:cNvSpPr txBox="1">
              <a:spLocks noChangeArrowheads="1"/>
            </p:cNvSpPr>
            <p:nvPr/>
          </p:nvSpPr>
          <p:spPr bwMode="auto">
            <a:xfrm>
              <a:off x="4168775" y="4365625"/>
              <a:ext cx="100647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500 lbf</a:t>
              </a:r>
            </a:p>
          </p:txBody>
        </p:sp>
        <p:sp>
          <p:nvSpPr>
            <p:cNvPr id="27660" name="Line 28"/>
            <p:cNvSpPr>
              <a:spLocks noChangeShapeType="1"/>
            </p:cNvSpPr>
            <p:nvPr/>
          </p:nvSpPr>
          <p:spPr bwMode="auto">
            <a:xfrm flipV="1">
              <a:off x="2581275" y="3714750"/>
              <a:ext cx="0" cy="495300"/>
            </a:xfrm>
            <a:prstGeom prst="line">
              <a:avLst/>
            </a:prstGeom>
            <a:noFill/>
            <a:ln w="34925">
              <a:solidFill>
                <a:srgbClr val="0070C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1" name="Line 29"/>
            <p:cNvSpPr>
              <a:spLocks noChangeShapeType="1"/>
            </p:cNvSpPr>
            <p:nvPr/>
          </p:nvSpPr>
          <p:spPr bwMode="auto">
            <a:xfrm flipV="1">
              <a:off x="2105025" y="3695700"/>
              <a:ext cx="457200" cy="0"/>
            </a:xfrm>
            <a:prstGeom prst="line">
              <a:avLst/>
            </a:prstGeom>
            <a:noFill/>
            <a:ln w="31750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2" name="Text Box 30"/>
            <p:cNvSpPr txBox="1">
              <a:spLocks noChangeArrowheads="1"/>
            </p:cNvSpPr>
            <p:nvPr/>
          </p:nvSpPr>
          <p:spPr bwMode="auto">
            <a:xfrm>
              <a:off x="1685925" y="3267023"/>
              <a:ext cx="771118" cy="2689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R</a:t>
              </a:r>
              <a:r>
                <a:rPr lang="en-US" baseline="-25000"/>
                <a:t>Ax</a:t>
              </a:r>
              <a:endParaRPr lang="en-US"/>
            </a:p>
          </p:txBody>
        </p:sp>
        <p:sp>
          <p:nvSpPr>
            <p:cNvPr id="27663" name="Text Box 31"/>
            <p:cNvSpPr txBox="1">
              <a:spLocks noChangeArrowheads="1"/>
            </p:cNvSpPr>
            <p:nvPr/>
          </p:nvSpPr>
          <p:spPr bwMode="auto">
            <a:xfrm>
              <a:off x="2295525" y="4171613"/>
              <a:ext cx="781538" cy="2689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R</a:t>
              </a:r>
              <a:r>
                <a:rPr lang="en-US" baseline="-25000"/>
                <a:t>Ay</a:t>
              </a:r>
              <a:endParaRPr lang="en-US"/>
            </a:p>
          </p:txBody>
        </p:sp>
        <p:sp>
          <p:nvSpPr>
            <p:cNvPr id="27664" name="Line 32"/>
            <p:cNvSpPr>
              <a:spLocks noChangeShapeType="1"/>
            </p:cNvSpPr>
            <p:nvPr/>
          </p:nvSpPr>
          <p:spPr bwMode="auto">
            <a:xfrm flipV="1">
              <a:off x="6677025" y="3714750"/>
              <a:ext cx="0" cy="495300"/>
            </a:xfrm>
            <a:prstGeom prst="line">
              <a:avLst/>
            </a:prstGeom>
            <a:noFill/>
            <a:ln w="34925">
              <a:solidFill>
                <a:srgbClr val="0070C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5" name="Text Box 33"/>
            <p:cNvSpPr txBox="1">
              <a:spLocks noChangeArrowheads="1"/>
            </p:cNvSpPr>
            <p:nvPr/>
          </p:nvSpPr>
          <p:spPr bwMode="auto">
            <a:xfrm>
              <a:off x="6390787" y="4171613"/>
              <a:ext cx="781538" cy="2689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R</a:t>
              </a:r>
              <a:r>
                <a:rPr lang="en-US" baseline="-25000"/>
                <a:t>Cy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5912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87363" y="30163"/>
            <a:ext cx="8077200" cy="996950"/>
          </a:xfrm>
        </p:spPr>
        <p:txBody>
          <a:bodyPr/>
          <a:lstStyle/>
          <a:p>
            <a:pPr eaLnBrk="1" hangingPunct="1"/>
            <a:r>
              <a:rPr lang="en-US" smtClean="0"/>
              <a:t>Moment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idx="1"/>
          </p:nvPr>
        </p:nvSpPr>
        <p:spPr>
          <a:xfrm>
            <a:off x="223838" y="977900"/>
            <a:ext cx="8489950" cy="2789238"/>
          </a:xfrm>
        </p:spPr>
        <p:txBody>
          <a:bodyPr/>
          <a:lstStyle/>
          <a:p>
            <a:pPr indent="3175" eaLnBrk="1" hangingPunct="1">
              <a:buNone/>
            </a:pPr>
            <a:r>
              <a:rPr lang="en-US" dirty="0" smtClean="0"/>
              <a:t>The</a:t>
            </a:r>
            <a:r>
              <a:rPr lang="en-US" i="1" dirty="0" smtClean="0"/>
              <a:t> </a:t>
            </a:r>
            <a:r>
              <a:rPr lang="en-US" b="1" i="1" u="sng" dirty="0" smtClean="0">
                <a:solidFill>
                  <a:srgbClr val="C00000"/>
                </a:solidFill>
              </a:rPr>
              <a:t>moment</a:t>
            </a:r>
            <a:r>
              <a:rPr lang="en-US" i="1" u="sng" dirty="0" smtClean="0"/>
              <a:t> </a:t>
            </a:r>
            <a:r>
              <a:rPr lang="en-US" u="sng" dirty="0" smtClean="0"/>
              <a:t>of a force </a:t>
            </a:r>
            <a:r>
              <a:rPr lang="en-US" dirty="0" smtClean="0"/>
              <a:t>is a measure of the </a:t>
            </a:r>
            <a:r>
              <a:rPr lang="en-US" i="1" u="sng" dirty="0" smtClean="0">
                <a:solidFill>
                  <a:srgbClr val="00B0F0"/>
                </a:solidFill>
              </a:rPr>
              <a:t>tendency</a:t>
            </a:r>
            <a:r>
              <a:rPr lang="en-US" dirty="0" smtClean="0"/>
              <a:t> of the force to rotate the body upon which it acts.</a:t>
            </a: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2195513" y="3900488"/>
            <a:ext cx="4914900" cy="2355850"/>
            <a:chOff x="1383" y="2457"/>
            <a:chExt cx="3096" cy="1484"/>
          </a:xfrm>
        </p:grpSpPr>
        <p:grpSp>
          <p:nvGrpSpPr>
            <p:cNvPr id="6149" name="Group 35"/>
            <p:cNvGrpSpPr>
              <a:grpSpLocks/>
            </p:cNvGrpSpPr>
            <p:nvPr/>
          </p:nvGrpSpPr>
          <p:grpSpPr bwMode="auto">
            <a:xfrm>
              <a:off x="2823" y="2457"/>
              <a:ext cx="1656" cy="958"/>
              <a:chOff x="4140" y="2106"/>
              <a:chExt cx="4140" cy="2394"/>
            </a:xfrm>
          </p:grpSpPr>
          <p:grpSp>
            <p:nvGrpSpPr>
              <p:cNvPr id="6157" name="Group 36"/>
              <p:cNvGrpSpPr>
                <a:grpSpLocks/>
              </p:cNvGrpSpPr>
              <p:nvPr/>
            </p:nvGrpSpPr>
            <p:grpSpPr bwMode="auto">
              <a:xfrm>
                <a:off x="4140" y="3420"/>
                <a:ext cx="4140" cy="1080"/>
                <a:chOff x="4140" y="3420"/>
                <a:chExt cx="5400" cy="1260"/>
              </a:xfrm>
            </p:grpSpPr>
            <p:sp>
              <p:nvSpPr>
                <p:cNvPr id="6161" name="Oval 37"/>
                <p:cNvSpPr>
                  <a:spLocks noChangeArrowheads="1"/>
                </p:cNvSpPr>
                <p:nvPr/>
              </p:nvSpPr>
              <p:spPr bwMode="auto">
                <a:xfrm>
                  <a:off x="4140" y="3420"/>
                  <a:ext cx="1260" cy="1260"/>
                </a:xfrm>
                <a:prstGeom prst="ellipse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2" name="Rectangle 38"/>
                <p:cNvSpPr>
                  <a:spLocks noChangeArrowheads="1"/>
                </p:cNvSpPr>
                <p:nvPr/>
              </p:nvSpPr>
              <p:spPr bwMode="auto">
                <a:xfrm>
                  <a:off x="4140" y="3780"/>
                  <a:ext cx="720" cy="54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3" name="Rectangle 39"/>
                <p:cNvSpPr>
                  <a:spLocks noChangeArrowheads="1"/>
                </p:cNvSpPr>
                <p:nvPr/>
              </p:nvSpPr>
              <p:spPr bwMode="auto">
                <a:xfrm>
                  <a:off x="5040" y="3780"/>
                  <a:ext cx="4500" cy="540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4" name="AutoShape 40"/>
                <p:cNvSpPr>
                  <a:spLocks noChangeArrowheads="1"/>
                </p:cNvSpPr>
                <p:nvPr/>
              </p:nvSpPr>
              <p:spPr bwMode="auto">
                <a:xfrm>
                  <a:off x="4140" y="3780"/>
                  <a:ext cx="720" cy="540"/>
                </a:xfrm>
                <a:prstGeom prst="hexagon">
                  <a:avLst>
                    <a:gd name="adj" fmla="val 33333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158" name="Group 41"/>
              <p:cNvGrpSpPr>
                <a:grpSpLocks/>
              </p:cNvGrpSpPr>
              <p:nvPr/>
            </p:nvGrpSpPr>
            <p:grpSpPr bwMode="auto">
              <a:xfrm>
                <a:off x="7704" y="2106"/>
                <a:ext cx="560" cy="1620"/>
                <a:chOff x="7740" y="1980"/>
                <a:chExt cx="560" cy="1620"/>
              </a:xfrm>
            </p:grpSpPr>
            <p:sp>
              <p:nvSpPr>
                <p:cNvPr id="6159" name="AutoShape 42"/>
                <p:cNvSpPr>
                  <a:spLocks noChangeArrowheads="1"/>
                </p:cNvSpPr>
                <p:nvPr/>
              </p:nvSpPr>
              <p:spPr bwMode="auto">
                <a:xfrm>
                  <a:off x="7740" y="1980"/>
                  <a:ext cx="560" cy="1620"/>
                </a:xfrm>
                <a:prstGeom prst="downArrow">
                  <a:avLst>
                    <a:gd name="adj1" fmla="val 50000"/>
                    <a:gd name="adj2" fmla="val 72321"/>
                  </a:avLst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0" name="WordArt 43"/>
                <p:cNvSpPr>
                  <a:spLocks noChangeArrowheads="1" noChangeShapeType="1" noTextEdit="1"/>
                </p:cNvSpPr>
                <p:nvPr/>
              </p:nvSpPr>
              <p:spPr bwMode="auto">
                <a:xfrm rot="5400000">
                  <a:off x="7461" y="2563"/>
                  <a:ext cx="1118" cy="180"/>
                </a:xfrm>
                <a:prstGeom prst="rect">
                  <a:avLst/>
                </a:prstGeom>
              </p:spPr>
              <p:txBody>
                <a:bodyPr vert="wordArtVert"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 fontAlgn="auto"/>
                  <a:r>
                    <a:rPr lang="en-US" sz="36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 Black"/>
                    </a:rPr>
                    <a:t>FORCE</a:t>
                  </a:r>
                </a:p>
              </p:txBody>
            </p:sp>
          </p:grpSp>
        </p:grpSp>
        <p:grpSp>
          <p:nvGrpSpPr>
            <p:cNvPr id="6150" name="Group 44"/>
            <p:cNvGrpSpPr>
              <a:grpSpLocks/>
            </p:cNvGrpSpPr>
            <p:nvPr/>
          </p:nvGrpSpPr>
          <p:grpSpPr bwMode="auto">
            <a:xfrm flipV="1">
              <a:off x="1383" y="2983"/>
              <a:ext cx="1656" cy="958"/>
              <a:chOff x="540" y="2106"/>
              <a:chExt cx="4140" cy="2394"/>
            </a:xfrm>
          </p:grpSpPr>
          <p:grpSp>
            <p:nvGrpSpPr>
              <p:cNvPr id="6151" name="Group 45"/>
              <p:cNvGrpSpPr>
                <a:grpSpLocks/>
              </p:cNvGrpSpPr>
              <p:nvPr/>
            </p:nvGrpSpPr>
            <p:grpSpPr bwMode="auto">
              <a:xfrm flipH="1">
                <a:off x="540" y="3420"/>
                <a:ext cx="4140" cy="1080"/>
                <a:chOff x="4140" y="3420"/>
                <a:chExt cx="5400" cy="1260"/>
              </a:xfrm>
            </p:grpSpPr>
            <p:sp>
              <p:nvSpPr>
                <p:cNvPr id="6153" name="Oval 46"/>
                <p:cNvSpPr>
                  <a:spLocks noChangeArrowheads="1"/>
                </p:cNvSpPr>
                <p:nvPr/>
              </p:nvSpPr>
              <p:spPr bwMode="auto">
                <a:xfrm>
                  <a:off x="4140" y="3420"/>
                  <a:ext cx="1260" cy="1260"/>
                </a:xfrm>
                <a:prstGeom prst="ellips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4" name="Rectangle 47"/>
                <p:cNvSpPr>
                  <a:spLocks noChangeArrowheads="1"/>
                </p:cNvSpPr>
                <p:nvPr/>
              </p:nvSpPr>
              <p:spPr bwMode="auto">
                <a:xfrm>
                  <a:off x="4140" y="3780"/>
                  <a:ext cx="720" cy="5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5" name="Rectangle 48"/>
                <p:cNvSpPr>
                  <a:spLocks noChangeArrowheads="1"/>
                </p:cNvSpPr>
                <p:nvPr/>
              </p:nvSpPr>
              <p:spPr bwMode="auto">
                <a:xfrm>
                  <a:off x="5040" y="3780"/>
                  <a:ext cx="4500" cy="5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6" name="AutoShape 49"/>
                <p:cNvSpPr>
                  <a:spLocks noChangeArrowheads="1"/>
                </p:cNvSpPr>
                <p:nvPr/>
              </p:nvSpPr>
              <p:spPr bwMode="auto">
                <a:xfrm>
                  <a:off x="4140" y="3780"/>
                  <a:ext cx="720" cy="540"/>
                </a:xfrm>
                <a:prstGeom prst="hexagon">
                  <a:avLst>
                    <a:gd name="adj" fmla="val 33333"/>
                    <a:gd name="vf" fmla="val 115470"/>
                  </a:avLst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152" name="AutoShape 50"/>
              <p:cNvSpPr>
                <a:spLocks noChangeArrowheads="1"/>
              </p:cNvSpPr>
              <p:nvPr/>
            </p:nvSpPr>
            <p:spPr bwMode="auto">
              <a:xfrm flipH="1" flipV="1">
                <a:off x="556" y="2106"/>
                <a:ext cx="560" cy="1620"/>
              </a:xfrm>
              <a:prstGeom prst="downArrow">
                <a:avLst>
                  <a:gd name="adj1" fmla="val 50000"/>
                  <a:gd name="adj2" fmla="val 72321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Terminology</a:t>
            </a:r>
          </a:p>
        </p:txBody>
      </p:sp>
      <p:grpSp>
        <p:nvGrpSpPr>
          <p:cNvPr id="7171" name="Group 5"/>
          <p:cNvGrpSpPr>
            <a:grpSpLocks/>
          </p:cNvGrpSpPr>
          <p:nvPr/>
        </p:nvGrpSpPr>
        <p:grpSpPr bwMode="auto">
          <a:xfrm>
            <a:off x="3017838" y="1465263"/>
            <a:ext cx="3790950" cy="2382837"/>
            <a:chOff x="4140" y="2106"/>
            <a:chExt cx="4140" cy="2394"/>
          </a:xfrm>
        </p:grpSpPr>
        <p:grpSp>
          <p:nvGrpSpPr>
            <p:cNvPr id="7192" name="Group 6"/>
            <p:cNvGrpSpPr>
              <a:grpSpLocks/>
            </p:cNvGrpSpPr>
            <p:nvPr/>
          </p:nvGrpSpPr>
          <p:grpSpPr bwMode="auto">
            <a:xfrm>
              <a:off x="4140" y="3420"/>
              <a:ext cx="4140" cy="1080"/>
              <a:chOff x="4140" y="3420"/>
              <a:chExt cx="5400" cy="1260"/>
            </a:xfrm>
          </p:grpSpPr>
          <p:sp>
            <p:nvSpPr>
              <p:cNvPr id="7196" name="Oval 7"/>
              <p:cNvSpPr>
                <a:spLocks noChangeArrowheads="1"/>
              </p:cNvSpPr>
              <p:nvPr/>
            </p:nvSpPr>
            <p:spPr bwMode="auto">
              <a:xfrm>
                <a:off x="4140" y="3420"/>
                <a:ext cx="1260" cy="1260"/>
              </a:xfrm>
              <a:prstGeom prst="ellipse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7" name="Rectangle 8"/>
              <p:cNvSpPr>
                <a:spLocks noChangeArrowheads="1"/>
              </p:cNvSpPr>
              <p:nvPr/>
            </p:nvSpPr>
            <p:spPr bwMode="auto">
              <a:xfrm>
                <a:off x="4140" y="3780"/>
                <a:ext cx="720" cy="54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8" name="Rectangle 9"/>
              <p:cNvSpPr>
                <a:spLocks noChangeArrowheads="1"/>
              </p:cNvSpPr>
              <p:nvPr/>
            </p:nvSpPr>
            <p:spPr bwMode="auto">
              <a:xfrm>
                <a:off x="5040" y="3780"/>
                <a:ext cx="4500" cy="540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9" name="AutoShape 10"/>
              <p:cNvSpPr>
                <a:spLocks noChangeArrowheads="1"/>
              </p:cNvSpPr>
              <p:nvPr/>
            </p:nvSpPr>
            <p:spPr bwMode="auto">
              <a:xfrm>
                <a:off x="4140" y="3780"/>
                <a:ext cx="720" cy="540"/>
              </a:xfrm>
              <a:prstGeom prst="hexagon">
                <a:avLst>
                  <a:gd name="adj" fmla="val 33333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193" name="Group 11"/>
            <p:cNvGrpSpPr>
              <a:grpSpLocks/>
            </p:cNvGrpSpPr>
            <p:nvPr/>
          </p:nvGrpSpPr>
          <p:grpSpPr bwMode="auto">
            <a:xfrm>
              <a:off x="7704" y="2106"/>
              <a:ext cx="560" cy="1620"/>
              <a:chOff x="7740" y="1980"/>
              <a:chExt cx="560" cy="1620"/>
            </a:xfrm>
          </p:grpSpPr>
          <p:sp>
            <p:nvSpPr>
              <p:cNvPr id="7194" name="AutoShape 12"/>
              <p:cNvSpPr>
                <a:spLocks noChangeArrowheads="1"/>
              </p:cNvSpPr>
              <p:nvPr/>
            </p:nvSpPr>
            <p:spPr bwMode="auto">
              <a:xfrm>
                <a:off x="7740" y="1980"/>
                <a:ext cx="560" cy="1620"/>
              </a:xfrm>
              <a:prstGeom prst="downArrow">
                <a:avLst>
                  <a:gd name="adj1" fmla="val 50000"/>
                  <a:gd name="adj2" fmla="val 72321"/>
                </a:avLst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5" name="WordArt 13"/>
              <p:cNvSpPr>
                <a:spLocks noChangeArrowheads="1" noChangeShapeType="1" noTextEdit="1"/>
              </p:cNvSpPr>
              <p:nvPr/>
            </p:nvSpPr>
            <p:spPr bwMode="auto">
              <a:xfrm rot="5400000">
                <a:off x="7461" y="2563"/>
                <a:ext cx="1118" cy="180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fontAlgn="auto"/>
                <a:r>
                  <a:rPr 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 Black"/>
                  </a:rPr>
                  <a:t>FORCE</a:t>
                </a:r>
              </a:p>
            </p:txBody>
          </p:sp>
        </p:grpSp>
      </p:grpSp>
      <p:grpSp>
        <p:nvGrpSpPr>
          <p:cNvPr id="7172" name="Group 14"/>
          <p:cNvGrpSpPr>
            <a:grpSpLocks/>
          </p:cNvGrpSpPr>
          <p:nvPr/>
        </p:nvGrpSpPr>
        <p:grpSpPr bwMode="auto">
          <a:xfrm flipV="1">
            <a:off x="-279400" y="3502025"/>
            <a:ext cx="3790950" cy="2382838"/>
            <a:chOff x="540" y="2106"/>
            <a:chExt cx="4140" cy="2394"/>
          </a:xfrm>
        </p:grpSpPr>
        <p:grpSp>
          <p:nvGrpSpPr>
            <p:cNvPr id="7186" name="Group 15"/>
            <p:cNvGrpSpPr>
              <a:grpSpLocks/>
            </p:cNvGrpSpPr>
            <p:nvPr/>
          </p:nvGrpSpPr>
          <p:grpSpPr bwMode="auto">
            <a:xfrm flipH="1">
              <a:off x="540" y="3420"/>
              <a:ext cx="4140" cy="1080"/>
              <a:chOff x="4140" y="3420"/>
              <a:chExt cx="5400" cy="1260"/>
            </a:xfrm>
          </p:grpSpPr>
          <p:sp>
            <p:nvSpPr>
              <p:cNvPr id="7188" name="Oval 16"/>
              <p:cNvSpPr>
                <a:spLocks noChangeArrowheads="1"/>
              </p:cNvSpPr>
              <p:nvPr/>
            </p:nvSpPr>
            <p:spPr bwMode="auto">
              <a:xfrm>
                <a:off x="4140" y="3420"/>
                <a:ext cx="1260" cy="1260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9" name="Rectangle 17"/>
              <p:cNvSpPr>
                <a:spLocks noChangeArrowheads="1"/>
              </p:cNvSpPr>
              <p:nvPr/>
            </p:nvSpPr>
            <p:spPr bwMode="auto">
              <a:xfrm>
                <a:off x="4140" y="3780"/>
                <a:ext cx="72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0" name="Rectangle 18"/>
              <p:cNvSpPr>
                <a:spLocks noChangeArrowheads="1"/>
              </p:cNvSpPr>
              <p:nvPr/>
            </p:nvSpPr>
            <p:spPr bwMode="auto">
              <a:xfrm>
                <a:off x="5040" y="3780"/>
                <a:ext cx="450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1" name="AutoShape 19"/>
              <p:cNvSpPr>
                <a:spLocks noChangeArrowheads="1"/>
              </p:cNvSpPr>
              <p:nvPr/>
            </p:nvSpPr>
            <p:spPr bwMode="auto">
              <a:xfrm>
                <a:off x="4140" y="3780"/>
                <a:ext cx="720" cy="540"/>
              </a:xfrm>
              <a:prstGeom prst="hexagon">
                <a:avLst>
                  <a:gd name="adj" fmla="val 33333"/>
                  <a:gd name="vf" fmla="val 115470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87" name="AutoShape 20"/>
            <p:cNvSpPr>
              <a:spLocks noChangeArrowheads="1"/>
            </p:cNvSpPr>
            <p:nvPr/>
          </p:nvSpPr>
          <p:spPr bwMode="auto">
            <a:xfrm flipH="1" flipV="1">
              <a:off x="556" y="2106"/>
              <a:ext cx="560" cy="1620"/>
            </a:xfrm>
            <a:prstGeom prst="downArrow">
              <a:avLst>
                <a:gd name="adj1" fmla="val 50000"/>
                <a:gd name="adj2" fmla="val 72321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0661" name="Text Box 21"/>
          <p:cNvSpPr txBox="1">
            <a:spLocks noChangeArrowheads="1"/>
          </p:cNvSpPr>
          <p:nvPr/>
        </p:nvSpPr>
        <p:spPr bwMode="auto">
          <a:xfrm>
            <a:off x="6759575" y="1643063"/>
            <a:ext cx="1444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</a:rPr>
              <a:t>= F</a:t>
            </a:r>
          </a:p>
        </p:txBody>
      </p:sp>
      <p:sp>
        <p:nvSpPr>
          <p:cNvPr id="240663" name="Text Box 23"/>
          <p:cNvSpPr txBox="1">
            <a:spLocks noChangeArrowheads="1"/>
          </p:cNvSpPr>
          <p:nvPr/>
        </p:nvSpPr>
        <p:spPr bwMode="auto">
          <a:xfrm>
            <a:off x="1084263" y="4140200"/>
            <a:ext cx="1444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</a:rPr>
              <a:t>pivot</a:t>
            </a:r>
          </a:p>
        </p:txBody>
      </p:sp>
      <p:sp>
        <p:nvSpPr>
          <p:cNvPr id="240664" name="Oval 24"/>
          <p:cNvSpPr>
            <a:spLocks noChangeArrowheads="1"/>
          </p:cNvSpPr>
          <p:nvPr/>
        </p:nvSpPr>
        <p:spPr bwMode="auto">
          <a:xfrm>
            <a:off x="3230563" y="3259138"/>
            <a:ext cx="88900" cy="889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0662" name="Line 22"/>
          <p:cNvSpPr>
            <a:spLocks noChangeShapeType="1"/>
          </p:cNvSpPr>
          <p:nvPr/>
        </p:nvSpPr>
        <p:spPr bwMode="auto">
          <a:xfrm flipH="1">
            <a:off x="2205038" y="3303588"/>
            <a:ext cx="1050925" cy="96361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3275013" y="3117850"/>
            <a:ext cx="3263900" cy="1936750"/>
            <a:chOff x="2063" y="1964"/>
            <a:chExt cx="2056" cy="1220"/>
          </a:xfrm>
        </p:grpSpPr>
        <p:sp>
          <p:nvSpPr>
            <p:cNvPr id="7182" name="Line 25"/>
            <p:cNvSpPr>
              <a:spLocks noChangeShapeType="1"/>
            </p:cNvSpPr>
            <p:nvPr/>
          </p:nvSpPr>
          <p:spPr bwMode="auto">
            <a:xfrm>
              <a:off x="2063" y="2156"/>
              <a:ext cx="0" cy="10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3" name="Line 26"/>
            <p:cNvSpPr>
              <a:spLocks noChangeShapeType="1"/>
            </p:cNvSpPr>
            <p:nvPr/>
          </p:nvSpPr>
          <p:spPr bwMode="auto">
            <a:xfrm>
              <a:off x="2063" y="2748"/>
              <a:ext cx="2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4" name="Line 27"/>
            <p:cNvSpPr>
              <a:spLocks noChangeShapeType="1"/>
            </p:cNvSpPr>
            <p:nvPr/>
          </p:nvSpPr>
          <p:spPr bwMode="auto">
            <a:xfrm>
              <a:off x="4113" y="1964"/>
              <a:ext cx="6" cy="12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Text Box 28"/>
            <p:cNvSpPr txBox="1">
              <a:spLocks noChangeArrowheads="1"/>
            </p:cNvSpPr>
            <p:nvPr/>
          </p:nvSpPr>
          <p:spPr bwMode="auto">
            <a:xfrm>
              <a:off x="2480" y="2536"/>
              <a:ext cx="1297" cy="3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chemeClr val="accent2"/>
                  </a:solidFill>
                </a:rPr>
                <a:t>distance</a:t>
              </a:r>
            </a:p>
          </p:txBody>
        </p:sp>
      </p:grpSp>
      <p:sp>
        <p:nvSpPr>
          <p:cNvPr id="240669" name="Text Box 29"/>
          <p:cNvSpPr txBox="1">
            <a:spLocks noChangeArrowheads="1"/>
          </p:cNvSpPr>
          <p:nvPr/>
        </p:nvSpPr>
        <p:spPr bwMode="auto">
          <a:xfrm>
            <a:off x="4206875" y="4572000"/>
            <a:ext cx="1444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</a:rPr>
              <a:t>= D</a:t>
            </a:r>
          </a:p>
        </p:txBody>
      </p:sp>
      <p:sp>
        <p:nvSpPr>
          <p:cNvPr id="240671" name="Text Box 31"/>
          <p:cNvSpPr txBox="1">
            <a:spLocks noChangeArrowheads="1"/>
          </p:cNvSpPr>
          <p:nvPr/>
        </p:nvSpPr>
        <p:spPr bwMode="auto">
          <a:xfrm>
            <a:off x="3967163" y="3074988"/>
            <a:ext cx="2022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i="1">
                <a:solidFill>
                  <a:srgbClr val="5F5F5F"/>
                </a:solidFill>
              </a:rPr>
              <a:t>lever arm</a:t>
            </a:r>
          </a:p>
        </p:txBody>
      </p:sp>
      <p:sp>
        <p:nvSpPr>
          <p:cNvPr id="240672" name="Rectangle 32"/>
          <p:cNvSpPr>
            <a:spLocks noChangeArrowheads="1"/>
          </p:cNvSpPr>
          <p:nvPr/>
        </p:nvSpPr>
        <p:spPr bwMode="auto">
          <a:xfrm>
            <a:off x="5976938" y="1444625"/>
            <a:ext cx="887412" cy="16335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75" name="Text Box 35"/>
          <p:cNvSpPr txBox="1">
            <a:spLocks noChangeArrowheads="1"/>
          </p:cNvSpPr>
          <p:nvPr/>
        </p:nvSpPr>
        <p:spPr bwMode="auto">
          <a:xfrm>
            <a:off x="742950" y="5440363"/>
            <a:ext cx="80787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The distance must be </a:t>
            </a:r>
            <a:r>
              <a:rPr lang="en-US" sz="3200" b="1"/>
              <a:t>perpendicular</a:t>
            </a:r>
            <a:r>
              <a:rPr lang="en-US" sz="2400" b="1">
                <a:solidFill>
                  <a:schemeClr val="accent2"/>
                </a:solidFill>
              </a:rPr>
              <a:t> to the force.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406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4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4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4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40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40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40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61" grpId="0"/>
      <p:bldP spid="240663" grpId="0"/>
      <p:bldP spid="240664" grpId="0" animBg="1"/>
      <p:bldP spid="240662" grpId="0" animBg="1"/>
      <p:bldP spid="240669" grpId="0"/>
      <p:bldP spid="240671" grpId="0"/>
      <p:bldP spid="240672" grpId="0" animBg="1"/>
      <p:bldP spid="24067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Moments Formula</a:t>
            </a:r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3017838" y="1465263"/>
            <a:ext cx="3790950" cy="2382837"/>
            <a:chOff x="4140" y="2106"/>
            <a:chExt cx="4140" cy="2394"/>
          </a:xfrm>
        </p:grpSpPr>
        <p:grpSp>
          <p:nvGrpSpPr>
            <p:cNvPr id="8216" name="Group 4"/>
            <p:cNvGrpSpPr>
              <a:grpSpLocks/>
            </p:cNvGrpSpPr>
            <p:nvPr/>
          </p:nvGrpSpPr>
          <p:grpSpPr bwMode="auto">
            <a:xfrm>
              <a:off x="4140" y="3420"/>
              <a:ext cx="4140" cy="1080"/>
              <a:chOff x="4140" y="3420"/>
              <a:chExt cx="5400" cy="1260"/>
            </a:xfrm>
          </p:grpSpPr>
          <p:sp>
            <p:nvSpPr>
              <p:cNvPr id="8220" name="Oval 5"/>
              <p:cNvSpPr>
                <a:spLocks noChangeArrowheads="1"/>
              </p:cNvSpPr>
              <p:nvPr/>
            </p:nvSpPr>
            <p:spPr bwMode="auto">
              <a:xfrm>
                <a:off x="4140" y="3420"/>
                <a:ext cx="1260" cy="1260"/>
              </a:xfrm>
              <a:prstGeom prst="ellipse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1" name="Rectangle 6"/>
              <p:cNvSpPr>
                <a:spLocks noChangeArrowheads="1"/>
              </p:cNvSpPr>
              <p:nvPr/>
            </p:nvSpPr>
            <p:spPr bwMode="auto">
              <a:xfrm>
                <a:off x="4140" y="3780"/>
                <a:ext cx="720" cy="54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2" name="Rectangle 7"/>
              <p:cNvSpPr>
                <a:spLocks noChangeArrowheads="1"/>
              </p:cNvSpPr>
              <p:nvPr/>
            </p:nvSpPr>
            <p:spPr bwMode="auto">
              <a:xfrm>
                <a:off x="5040" y="3780"/>
                <a:ext cx="4500" cy="540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3" name="AutoShape 8"/>
              <p:cNvSpPr>
                <a:spLocks noChangeArrowheads="1"/>
              </p:cNvSpPr>
              <p:nvPr/>
            </p:nvSpPr>
            <p:spPr bwMode="auto">
              <a:xfrm>
                <a:off x="4140" y="3780"/>
                <a:ext cx="720" cy="540"/>
              </a:xfrm>
              <a:prstGeom prst="hexagon">
                <a:avLst>
                  <a:gd name="adj" fmla="val 33333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17" name="Group 9"/>
            <p:cNvGrpSpPr>
              <a:grpSpLocks/>
            </p:cNvGrpSpPr>
            <p:nvPr/>
          </p:nvGrpSpPr>
          <p:grpSpPr bwMode="auto">
            <a:xfrm>
              <a:off x="7704" y="2106"/>
              <a:ext cx="560" cy="1620"/>
              <a:chOff x="7740" y="1980"/>
              <a:chExt cx="560" cy="1620"/>
            </a:xfrm>
          </p:grpSpPr>
          <p:sp>
            <p:nvSpPr>
              <p:cNvPr id="8218" name="AutoShape 10"/>
              <p:cNvSpPr>
                <a:spLocks noChangeArrowheads="1"/>
              </p:cNvSpPr>
              <p:nvPr/>
            </p:nvSpPr>
            <p:spPr bwMode="auto">
              <a:xfrm>
                <a:off x="7740" y="1980"/>
                <a:ext cx="560" cy="1620"/>
              </a:xfrm>
              <a:prstGeom prst="downArrow">
                <a:avLst>
                  <a:gd name="adj1" fmla="val 50000"/>
                  <a:gd name="adj2" fmla="val 72321"/>
                </a:avLst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9" name="WordArt 11"/>
              <p:cNvSpPr>
                <a:spLocks noChangeArrowheads="1" noChangeShapeType="1" noTextEdit="1"/>
              </p:cNvSpPr>
              <p:nvPr/>
            </p:nvSpPr>
            <p:spPr bwMode="auto">
              <a:xfrm rot="5400000">
                <a:off x="7461" y="2563"/>
                <a:ext cx="1118" cy="180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fontAlgn="auto"/>
                <a:r>
                  <a:rPr 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 Black"/>
                  </a:rPr>
                  <a:t>FORCE</a:t>
                </a:r>
              </a:p>
            </p:txBody>
          </p:sp>
        </p:grpSp>
      </p:grpSp>
      <p:grpSp>
        <p:nvGrpSpPr>
          <p:cNvPr id="8196" name="Group 12"/>
          <p:cNvGrpSpPr>
            <a:grpSpLocks/>
          </p:cNvGrpSpPr>
          <p:nvPr/>
        </p:nvGrpSpPr>
        <p:grpSpPr bwMode="auto">
          <a:xfrm flipV="1">
            <a:off x="-279400" y="3502025"/>
            <a:ext cx="3790950" cy="2382838"/>
            <a:chOff x="540" y="2106"/>
            <a:chExt cx="4140" cy="2394"/>
          </a:xfrm>
        </p:grpSpPr>
        <p:grpSp>
          <p:nvGrpSpPr>
            <p:cNvPr id="8210" name="Group 13"/>
            <p:cNvGrpSpPr>
              <a:grpSpLocks/>
            </p:cNvGrpSpPr>
            <p:nvPr/>
          </p:nvGrpSpPr>
          <p:grpSpPr bwMode="auto">
            <a:xfrm flipH="1">
              <a:off x="540" y="3420"/>
              <a:ext cx="4140" cy="1080"/>
              <a:chOff x="4140" y="3420"/>
              <a:chExt cx="5400" cy="1260"/>
            </a:xfrm>
          </p:grpSpPr>
          <p:sp>
            <p:nvSpPr>
              <p:cNvPr id="8212" name="Oval 14"/>
              <p:cNvSpPr>
                <a:spLocks noChangeArrowheads="1"/>
              </p:cNvSpPr>
              <p:nvPr/>
            </p:nvSpPr>
            <p:spPr bwMode="auto">
              <a:xfrm>
                <a:off x="4140" y="3420"/>
                <a:ext cx="1260" cy="1260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" name="Rectangle 15"/>
              <p:cNvSpPr>
                <a:spLocks noChangeArrowheads="1"/>
              </p:cNvSpPr>
              <p:nvPr/>
            </p:nvSpPr>
            <p:spPr bwMode="auto">
              <a:xfrm>
                <a:off x="4140" y="3780"/>
                <a:ext cx="72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4" name="Rectangle 16"/>
              <p:cNvSpPr>
                <a:spLocks noChangeArrowheads="1"/>
              </p:cNvSpPr>
              <p:nvPr/>
            </p:nvSpPr>
            <p:spPr bwMode="auto">
              <a:xfrm>
                <a:off x="5040" y="3780"/>
                <a:ext cx="450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5" name="AutoShape 17"/>
              <p:cNvSpPr>
                <a:spLocks noChangeArrowheads="1"/>
              </p:cNvSpPr>
              <p:nvPr/>
            </p:nvSpPr>
            <p:spPr bwMode="auto">
              <a:xfrm>
                <a:off x="4140" y="3780"/>
                <a:ext cx="720" cy="540"/>
              </a:xfrm>
              <a:prstGeom prst="hexagon">
                <a:avLst>
                  <a:gd name="adj" fmla="val 33333"/>
                  <a:gd name="vf" fmla="val 115470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11" name="AutoShape 18"/>
            <p:cNvSpPr>
              <a:spLocks noChangeArrowheads="1"/>
            </p:cNvSpPr>
            <p:nvPr/>
          </p:nvSpPr>
          <p:spPr bwMode="auto">
            <a:xfrm flipH="1" flipV="1">
              <a:off x="556" y="2106"/>
              <a:ext cx="560" cy="1620"/>
            </a:xfrm>
            <a:prstGeom prst="downArrow">
              <a:avLst>
                <a:gd name="adj1" fmla="val 50000"/>
                <a:gd name="adj2" fmla="val 72321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7" name="Text Box 19"/>
          <p:cNvSpPr txBox="1">
            <a:spLocks noChangeArrowheads="1"/>
          </p:cNvSpPr>
          <p:nvPr/>
        </p:nvSpPr>
        <p:spPr bwMode="auto">
          <a:xfrm>
            <a:off x="6759575" y="1643063"/>
            <a:ext cx="1444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</a:rPr>
              <a:t>= F</a:t>
            </a:r>
          </a:p>
        </p:txBody>
      </p:sp>
      <p:sp>
        <p:nvSpPr>
          <p:cNvPr id="8198" name="Text Box 20"/>
          <p:cNvSpPr txBox="1">
            <a:spLocks noChangeArrowheads="1"/>
          </p:cNvSpPr>
          <p:nvPr/>
        </p:nvSpPr>
        <p:spPr bwMode="auto">
          <a:xfrm>
            <a:off x="1084263" y="4140200"/>
            <a:ext cx="1444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</a:rPr>
              <a:t>pivot</a:t>
            </a:r>
          </a:p>
        </p:txBody>
      </p:sp>
      <p:sp>
        <p:nvSpPr>
          <p:cNvPr id="8199" name="Oval 21"/>
          <p:cNvSpPr>
            <a:spLocks noChangeArrowheads="1"/>
          </p:cNvSpPr>
          <p:nvPr/>
        </p:nvSpPr>
        <p:spPr bwMode="auto">
          <a:xfrm>
            <a:off x="3230563" y="3259138"/>
            <a:ext cx="88900" cy="889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22"/>
          <p:cNvSpPr>
            <a:spLocks noChangeShapeType="1"/>
          </p:cNvSpPr>
          <p:nvPr/>
        </p:nvSpPr>
        <p:spPr bwMode="auto">
          <a:xfrm flipH="1">
            <a:off x="2205038" y="3303588"/>
            <a:ext cx="1050925" cy="96361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2719" name="Text Box 31"/>
          <p:cNvSpPr txBox="1">
            <a:spLocks noChangeArrowheads="1"/>
          </p:cNvSpPr>
          <p:nvPr/>
        </p:nvSpPr>
        <p:spPr bwMode="auto">
          <a:xfrm>
            <a:off x="2219325" y="5351463"/>
            <a:ext cx="43545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400" b="1">
                <a:solidFill>
                  <a:schemeClr val="accent2"/>
                </a:solidFill>
              </a:rPr>
              <a:t>Moment</a:t>
            </a:r>
          </a:p>
        </p:txBody>
      </p:sp>
      <p:sp>
        <p:nvSpPr>
          <p:cNvPr id="242720" name="Text Box 32"/>
          <p:cNvSpPr txBox="1">
            <a:spLocks noChangeArrowheads="1"/>
          </p:cNvSpPr>
          <p:nvPr/>
        </p:nvSpPr>
        <p:spPr bwMode="auto">
          <a:xfrm>
            <a:off x="2670175" y="5362575"/>
            <a:ext cx="14319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400" b="1">
                <a:solidFill>
                  <a:schemeClr val="accent2"/>
                </a:solidFill>
              </a:rPr>
              <a:t>M</a:t>
            </a:r>
          </a:p>
        </p:txBody>
      </p:sp>
      <p:sp>
        <p:nvSpPr>
          <p:cNvPr id="242721" name="Text Box 33"/>
          <p:cNvSpPr txBox="1">
            <a:spLocks noChangeArrowheads="1"/>
          </p:cNvSpPr>
          <p:nvPr/>
        </p:nvSpPr>
        <p:spPr bwMode="auto">
          <a:xfrm>
            <a:off x="2435225" y="5367338"/>
            <a:ext cx="43545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400" b="1">
                <a:solidFill>
                  <a:schemeClr val="accent2"/>
                </a:solidFill>
              </a:rPr>
              <a:t>M = F x D</a:t>
            </a:r>
          </a:p>
        </p:txBody>
      </p:sp>
      <p:grpSp>
        <p:nvGrpSpPr>
          <p:cNvPr id="8204" name="Group 34"/>
          <p:cNvGrpSpPr>
            <a:grpSpLocks/>
          </p:cNvGrpSpPr>
          <p:nvPr/>
        </p:nvGrpSpPr>
        <p:grpSpPr bwMode="auto">
          <a:xfrm>
            <a:off x="3284538" y="3155950"/>
            <a:ext cx="3263900" cy="1936750"/>
            <a:chOff x="2063" y="1964"/>
            <a:chExt cx="2056" cy="1220"/>
          </a:xfrm>
        </p:grpSpPr>
        <p:sp>
          <p:nvSpPr>
            <p:cNvPr id="8206" name="Line 35"/>
            <p:cNvSpPr>
              <a:spLocks noChangeShapeType="1"/>
            </p:cNvSpPr>
            <p:nvPr/>
          </p:nvSpPr>
          <p:spPr bwMode="auto">
            <a:xfrm>
              <a:off x="2063" y="2156"/>
              <a:ext cx="0" cy="10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7" name="Line 36"/>
            <p:cNvSpPr>
              <a:spLocks noChangeShapeType="1"/>
            </p:cNvSpPr>
            <p:nvPr/>
          </p:nvSpPr>
          <p:spPr bwMode="auto">
            <a:xfrm>
              <a:off x="2063" y="2748"/>
              <a:ext cx="2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Line 37"/>
            <p:cNvSpPr>
              <a:spLocks noChangeShapeType="1"/>
            </p:cNvSpPr>
            <p:nvPr/>
          </p:nvSpPr>
          <p:spPr bwMode="auto">
            <a:xfrm>
              <a:off x="4113" y="1964"/>
              <a:ext cx="6" cy="12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Text Box 38"/>
            <p:cNvSpPr txBox="1">
              <a:spLocks noChangeArrowheads="1"/>
            </p:cNvSpPr>
            <p:nvPr/>
          </p:nvSpPr>
          <p:spPr bwMode="auto">
            <a:xfrm>
              <a:off x="2480" y="2536"/>
              <a:ext cx="1297" cy="3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chemeClr val="accent2"/>
                  </a:solidFill>
                </a:rPr>
                <a:t>distance</a:t>
              </a:r>
            </a:p>
          </p:txBody>
        </p:sp>
      </p:grpSp>
      <p:sp>
        <p:nvSpPr>
          <p:cNvPr id="8205" name="Text Box 39"/>
          <p:cNvSpPr txBox="1">
            <a:spLocks noChangeArrowheads="1"/>
          </p:cNvSpPr>
          <p:nvPr/>
        </p:nvSpPr>
        <p:spPr bwMode="auto">
          <a:xfrm>
            <a:off x="4287838" y="4467225"/>
            <a:ext cx="1444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</a:rPr>
              <a:t>= 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2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427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42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719" grpId="0"/>
      <p:bldP spid="242719" grpId="1"/>
      <p:bldP spid="242720" grpId="0"/>
      <p:bldP spid="2427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3" y="0"/>
            <a:ext cx="8501062" cy="996950"/>
          </a:xfrm>
        </p:spPr>
        <p:txBody>
          <a:bodyPr/>
          <a:lstStyle/>
          <a:p>
            <a:pPr eaLnBrk="1" hangingPunct="1"/>
            <a:r>
              <a:rPr lang="en-US" sz="4000" smtClean="0"/>
              <a:t>Units for Moments</a:t>
            </a:r>
          </a:p>
        </p:txBody>
      </p:sp>
      <p:graphicFrame>
        <p:nvGraphicFramePr>
          <p:cNvPr id="244781" name="Group 45"/>
          <p:cNvGraphicFramePr>
            <a:graphicFrameLocks noGrp="1"/>
          </p:cNvGraphicFramePr>
          <p:nvPr>
            <p:ph type="tbl" idx="1"/>
          </p:nvPr>
        </p:nvGraphicFramePr>
        <p:xfrm>
          <a:off x="233363" y="1206500"/>
          <a:ext cx="8489950" cy="3783013"/>
        </p:xfrm>
        <a:graphic>
          <a:graphicData uri="http://schemas.openxmlformats.org/drawingml/2006/table">
            <a:tbl>
              <a:tblPr/>
              <a:tblGrid>
                <a:gridCol w="2122487"/>
                <a:gridCol w="2122488"/>
                <a:gridCol w="2122487"/>
                <a:gridCol w="2122488"/>
              </a:tblGrid>
              <a:tr h="1260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D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Distance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D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D7FF"/>
                    </a:solidFill>
                  </a:tcPr>
                </a:tc>
              </a:tr>
              <a:tr h="1262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English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Customary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Pound force (lbf)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Foot (ft)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lb-ft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0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Newton (N)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Meter (m)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N-m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Rotation Direction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33363" y="1206500"/>
            <a:ext cx="8489950" cy="183197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/>
              <a:t>In order to add moments, it is important to know if the direction is clockwise (CW) or counterclockwise (CCW).</a:t>
            </a:r>
          </a:p>
          <a:p>
            <a:pPr marL="0" indent="0" eaLnBrk="1" hangingPunct="1"/>
            <a:endParaRPr lang="en-US" sz="2800" dirty="0" smtClean="0"/>
          </a:p>
        </p:txBody>
      </p:sp>
      <p:sp>
        <p:nvSpPr>
          <p:cNvPr id="296966" name="AutoShape 6"/>
          <p:cNvSpPr>
            <a:spLocks noChangeArrowheads="1"/>
          </p:cNvSpPr>
          <p:nvPr/>
        </p:nvSpPr>
        <p:spPr bwMode="auto">
          <a:xfrm>
            <a:off x="4791075" y="5138738"/>
            <a:ext cx="1349375" cy="13493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6967" name="AutoShape 7"/>
          <p:cNvSpPr>
            <a:spLocks noChangeArrowheads="1"/>
          </p:cNvSpPr>
          <p:nvPr/>
        </p:nvSpPr>
        <p:spPr bwMode="auto">
          <a:xfrm flipH="1">
            <a:off x="4943475" y="3287713"/>
            <a:ext cx="1349375" cy="13493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6969" name="Rectangle 9"/>
          <p:cNvSpPr>
            <a:spLocks noChangeArrowheads="1"/>
          </p:cNvSpPr>
          <p:nvPr/>
        </p:nvSpPr>
        <p:spPr bwMode="auto">
          <a:xfrm>
            <a:off x="1312863" y="3576638"/>
            <a:ext cx="4572000" cy="233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>
                <a:solidFill>
                  <a:srgbClr val="0000FF"/>
                </a:solidFill>
              </a:rPr>
              <a:t>CCW is positive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3200">
              <a:solidFill>
                <a:srgbClr val="0000FF"/>
              </a:solidFill>
            </a:endParaRPr>
          </a:p>
          <a:p>
            <a:pPr>
              <a:spcBef>
                <a:spcPct val="20000"/>
              </a:spcBef>
            </a:pPr>
            <a:endParaRPr lang="en-US" sz="3200">
              <a:solidFill>
                <a:srgbClr val="0000FF"/>
              </a:solidFill>
            </a:endParaRPr>
          </a:p>
          <a:p>
            <a:pPr>
              <a:spcBef>
                <a:spcPct val="20000"/>
              </a:spcBef>
            </a:pPr>
            <a:r>
              <a:rPr lang="en-US" sz="3200">
                <a:solidFill>
                  <a:srgbClr val="0000FF"/>
                </a:solidFill>
              </a:rPr>
              <a:t>CW is negative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66" grpId="0" animBg="1"/>
      <p:bldP spid="29696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Moment Calculations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33363" y="1112838"/>
            <a:ext cx="2884487" cy="879475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	Wrench</a:t>
            </a: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693738" y="2443163"/>
            <a:ext cx="3790950" cy="2382837"/>
            <a:chOff x="4140" y="2106"/>
            <a:chExt cx="4140" cy="2394"/>
          </a:xfrm>
        </p:grpSpPr>
        <p:grpSp>
          <p:nvGrpSpPr>
            <p:cNvPr id="14351" name="Group 5"/>
            <p:cNvGrpSpPr>
              <a:grpSpLocks/>
            </p:cNvGrpSpPr>
            <p:nvPr/>
          </p:nvGrpSpPr>
          <p:grpSpPr bwMode="auto">
            <a:xfrm>
              <a:off x="4140" y="3420"/>
              <a:ext cx="4140" cy="1080"/>
              <a:chOff x="4140" y="3420"/>
              <a:chExt cx="5400" cy="1260"/>
            </a:xfrm>
          </p:grpSpPr>
          <p:sp>
            <p:nvSpPr>
              <p:cNvPr id="14355" name="Oval 6"/>
              <p:cNvSpPr>
                <a:spLocks noChangeArrowheads="1"/>
              </p:cNvSpPr>
              <p:nvPr/>
            </p:nvSpPr>
            <p:spPr bwMode="auto">
              <a:xfrm>
                <a:off x="4140" y="3420"/>
                <a:ext cx="1260" cy="1260"/>
              </a:xfrm>
              <a:prstGeom prst="ellipse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6" name="Rectangle 7"/>
              <p:cNvSpPr>
                <a:spLocks noChangeArrowheads="1"/>
              </p:cNvSpPr>
              <p:nvPr/>
            </p:nvSpPr>
            <p:spPr bwMode="auto">
              <a:xfrm>
                <a:off x="4140" y="3780"/>
                <a:ext cx="720" cy="54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7" name="Rectangle 8"/>
              <p:cNvSpPr>
                <a:spLocks noChangeArrowheads="1"/>
              </p:cNvSpPr>
              <p:nvPr/>
            </p:nvSpPr>
            <p:spPr bwMode="auto">
              <a:xfrm>
                <a:off x="5040" y="3780"/>
                <a:ext cx="4500" cy="540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8" name="AutoShape 9"/>
              <p:cNvSpPr>
                <a:spLocks noChangeArrowheads="1"/>
              </p:cNvSpPr>
              <p:nvPr/>
            </p:nvSpPr>
            <p:spPr bwMode="auto">
              <a:xfrm>
                <a:off x="4140" y="3780"/>
                <a:ext cx="720" cy="540"/>
              </a:xfrm>
              <a:prstGeom prst="hexagon">
                <a:avLst>
                  <a:gd name="adj" fmla="val 33333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52" name="Group 10"/>
            <p:cNvGrpSpPr>
              <a:grpSpLocks/>
            </p:cNvGrpSpPr>
            <p:nvPr/>
          </p:nvGrpSpPr>
          <p:grpSpPr bwMode="auto">
            <a:xfrm>
              <a:off x="7704" y="2106"/>
              <a:ext cx="560" cy="1620"/>
              <a:chOff x="7740" y="1980"/>
              <a:chExt cx="560" cy="1620"/>
            </a:xfrm>
          </p:grpSpPr>
          <p:sp>
            <p:nvSpPr>
              <p:cNvPr id="14353" name="AutoShape 11"/>
              <p:cNvSpPr>
                <a:spLocks noChangeArrowheads="1"/>
              </p:cNvSpPr>
              <p:nvPr/>
            </p:nvSpPr>
            <p:spPr bwMode="auto">
              <a:xfrm>
                <a:off x="7740" y="1980"/>
                <a:ext cx="560" cy="1620"/>
              </a:xfrm>
              <a:prstGeom prst="downArrow">
                <a:avLst>
                  <a:gd name="adj1" fmla="val 50000"/>
                  <a:gd name="adj2" fmla="val 72321"/>
                </a:avLst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4" name="WordArt 12"/>
              <p:cNvSpPr>
                <a:spLocks noChangeArrowheads="1" noChangeShapeType="1" noTextEdit="1"/>
              </p:cNvSpPr>
              <p:nvPr/>
            </p:nvSpPr>
            <p:spPr bwMode="auto">
              <a:xfrm rot="5400000">
                <a:off x="7461" y="2563"/>
                <a:ext cx="1118" cy="180"/>
              </a:xfrm>
              <a:prstGeom prst="rect">
                <a:avLst/>
              </a:prstGeom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fontAlgn="auto"/>
                <a:r>
                  <a:rPr lang="en-US" sz="3600" kern="10">
                    <a:noFill/>
                    <a:latin typeface="Arial Black"/>
                  </a:rPr>
                  <a:t>FORCE</a:t>
                </a:r>
              </a:p>
            </p:txBody>
          </p:sp>
        </p:grpSp>
      </p:grpSp>
      <p:sp>
        <p:nvSpPr>
          <p:cNvPr id="251917" name="Text Box 13"/>
          <p:cNvSpPr txBox="1">
            <a:spLocks noChangeArrowheads="1"/>
          </p:cNvSpPr>
          <p:nvPr/>
        </p:nvSpPr>
        <p:spPr bwMode="auto">
          <a:xfrm>
            <a:off x="4287838" y="2222500"/>
            <a:ext cx="1971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F = 20. lb</a:t>
            </a:r>
          </a:p>
        </p:txBody>
      </p: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950913" y="4095750"/>
            <a:ext cx="3263900" cy="1936750"/>
            <a:chOff x="767" y="2580"/>
            <a:chExt cx="2056" cy="1220"/>
          </a:xfrm>
        </p:grpSpPr>
        <p:sp>
          <p:nvSpPr>
            <p:cNvPr id="14347" name="Line 18"/>
            <p:cNvSpPr>
              <a:spLocks noChangeShapeType="1"/>
            </p:cNvSpPr>
            <p:nvPr/>
          </p:nvSpPr>
          <p:spPr bwMode="auto">
            <a:xfrm>
              <a:off x="767" y="2772"/>
              <a:ext cx="0" cy="10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8" name="Line 19"/>
            <p:cNvSpPr>
              <a:spLocks noChangeShapeType="1"/>
            </p:cNvSpPr>
            <p:nvPr/>
          </p:nvSpPr>
          <p:spPr bwMode="auto">
            <a:xfrm>
              <a:off x="767" y="3364"/>
              <a:ext cx="2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9" name="Line 20"/>
            <p:cNvSpPr>
              <a:spLocks noChangeShapeType="1"/>
            </p:cNvSpPr>
            <p:nvPr/>
          </p:nvSpPr>
          <p:spPr bwMode="auto">
            <a:xfrm>
              <a:off x="2817" y="2580"/>
              <a:ext cx="6" cy="12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0" name="Text Box 22"/>
            <p:cNvSpPr txBox="1">
              <a:spLocks noChangeArrowheads="1"/>
            </p:cNvSpPr>
            <p:nvPr/>
          </p:nvSpPr>
          <p:spPr bwMode="auto">
            <a:xfrm>
              <a:off x="1338" y="3203"/>
              <a:ext cx="910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rIns="0"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chemeClr val="accent2"/>
                  </a:solidFill>
                </a:rPr>
                <a:t>D = 9.0 in.</a:t>
              </a:r>
            </a:p>
          </p:txBody>
        </p:sp>
      </p:grpSp>
      <p:sp>
        <p:nvSpPr>
          <p:cNvPr id="251929" name="Text Box 25"/>
          <p:cNvSpPr txBox="1">
            <a:spLocks noChangeArrowheads="1"/>
          </p:cNvSpPr>
          <p:nvPr/>
        </p:nvSpPr>
        <p:spPr bwMode="auto">
          <a:xfrm>
            <a:off x="5303838" y="3175000"/>
            <a:ext cx="3603625" cy="2154436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M = -(F x D)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chemeClr val="accent2"/>
                </a:solidFill>
              </a:rPr>
              <a:t>D </a:t>
            </a:r>
            <a:r>
              <a:rPr lang="en-US" sz="2000" b="1" dirty="0">
                <a:solidFill>
                  <a:schemeClr val="accent2"/>
                </a:solidFill>
              </a:rPr>
              <a:t>= 9.0 in. = .75 </a:t>
            </a:r>
            <a:r>
              <a:rPr lang="en-US" sz="2000" b="1" dirty="0" err="1">
                <a:solidFill>
                  <a:schemeClr val="accent2"/>
                </a:solidFill>
              </a:rPr>
              <a:t>ft</a:t>
            </a:r>
            <a:endParaRPr lang="en-US" sz="20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M = -(20. </a:t>
            </a:r>
            <a:r>
              <a:rPr lang="en-US" sz="2000" b="1" dirty="0" err="1">
                <a:solidFill>
                  <a:schemeClr val="accent2"/>
                </a:solidFill>
              </a:rPr>
              <a:t>lb</a:t>
            </a:r>
            <a:r>
              <a:rPr lang="en-US" sz="2000" b="1" dirty="0">
                <a:solidFill>
                  <a:schemeClr val="accent2"/>
                </a:solidFill>
              </a:rPr>
              <a:t> x .75 </a:t>
            </a:r>
            <a:r>
              <a:rPr lang="en-US" sz="2000" b="1" dirty="0" err="1">
                <a:solidFill>
                  <a:schemeClr val="accent2"/>
                </a:solidFill>
              </a:rPr>
              <a:t>ft</a:t>
            </a:r>
            <a:r>
              <a:rPr lang="en-US" sz="2000" b="1" dirty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</a:rPr>
              <a:t>M =  -15 </a:t>
            </a:r>
            <a:r>
              <a:rPr lang="en-US" sz="2000" b="1" dirty="0" err="1">
                <a:solidFill>
                  <a:srgbClr val="FF0000"/>
                </a:solidFill>
              </a:rPr>
              <a:t>lb-ft</a:t>
            </a:r>
            <a:endParaRPr lang="en-US" sz="2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baseline="30000" dirty="0">
                <a:solidFill>
                  <a:schemeClr val="accent2"/>
                </a:solidFill>
              </a:rPr>
              <a:t>            </a:t>
            </a:r>
            <a:r>
              <a:rPr lang="en-US" sz="2400" b="1" i="1" baseline="30000" dirty="0">
                <a:solidFill>
                  <a:srgbClr val="CC0000"/>
                </a:solidFill>
              </a:rPr>
              <a:t>(15 </a:t>
            </a:r>
            <a:r>
              <a:rPr lang="en-US" sz="2400" b="1" i="1" baseline="30000" dirty="0" err="1">
                <a:solidFill>
                  <a:srgbClr val="CC0000"/>
                </a:solidFill>
              </a:rPr>
              <a:t>lb-ft</a:t>
            </a:r>
            <a:r>
              <a:rPr lang="en-US" sz="2400" b="1" i="1" baseline="30000" dirty="0">
                <a:solidFill>
                  <a:srgbClr val="CC0000"/>
                </a:solidFill>
              </a:rPr>
              <a:t> clockwise)</a:t>
            </a:r>
          </a:p>
        </p:txBody>
      </p: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633413" y="3140075"/>
            <a:ext cx="1084262" cy="933450"/>
            <a:chOff x="399" y="1978"/>
            <a:chExt cx="683" cy="588"/>
          </a:xfrm>
        </p:grpSpPr>
        <p:sp>
          <p:nvSpPr>
            <p:cNvPr id="14345" name="AutoShape 30"/>
            <p:cNvSpPr>
              <a:spLocks noChangeArrowheads="1"/>
            </p:cNvSpPr>
            <p:nvPr/>
          </p:nvSpPr>
          <p:spPr bwMode="auto">
            <a:xfrm>
              <a:off x="495" y="1978"/>
              <a:ext cx="498" cy="3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6 w 21600"/>
                <a:gd name="T19" fmla="*/ 3141 h 21600"/>
                <a:gd name="T20" fmla="*/ 18434 w 21600"/>
                <a:gd name="T21" fmla="*/ 1845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016" y="8325"/>
                  </a:moveTo>
                  <a:cubicBezTo>
                    <a:pt x="17924" y="4700"/>
                    <a:pt x="14585" y="2219"/>
                    <a:pt x="10800" y="2219"/>
                  </a:cubicBezTo>
                  <a:cubicBezTo>
                    <a:pt x="6552" y="2218"/>
                    <a:pt x="2944" y="5326"/>
                    <a:pt x="2313" y="9527"/>
                  </a:cubicBezTo>
                  <a:lnTo>
                    <a:pt x="119" y="9197"/>
                  </a:lnTo>
                  <a:cubicBezTo>
                    <a:pt x="912" y="3911"/>
                    <a:pt x="5454" y="-1"/>
                    <a:pt x="10800" y="0"/>
                  </a:cubicBezTo>
                  <a:cubicBezTo>
                    <a:pt x="15564" y="0"/>
                    <a:pt x="19766" y="3122"/>
                    <a:pt x="21141" y="7685"/>
                  </a:cubicBezTo>
                  <a:lnTo>
                    <a:pt x="23726" y="6906"/>
                  </a:lnTo>
                  <a:lnTo>
                    <a:pt x="21177" y="11653"/>
                  </a:lnTo>
                  <a:lnTo>
                    <a:pt x="16431" y="9103"/>
                  </a:lnTo>
                  <a:lnTo>
                    <a:pt x="19016" y="8325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6" name="Text Box 31"/>
            <p:cNvSpPr txBox="1">
              <a:spLocks noChangeArrowheads="1"/>
            </p:cNvSpPr>
            <p:nvPr/>
          </p:nvSpPr>
          <p:spPr bwMode="auto">
            <a:xfrm flipH="1">
              <a:off x="399" y="2086"/>
              <a:ext cx="683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4400" b="1">
                  <a:cs typeface="Arial" charset="0"/>
                </a:rPr>
                <a:t>¯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1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519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51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519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2519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2519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2519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17" grpId="0"/>
      <p:bldP spid="251929" grpId="0" build="p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Moment Calculations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57163" y="1008063"/>
            <a:ext cx="3392487" cy="879475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	Longer Wrench</a:t>
            </a:r>
          </a:p>
        </p:txBody>
      </p:sp>
      <p:sp>
        <p:nvSpPr>
          <p:cNvPr id="15364" name="Oval 6"/>
          <p:cNvSpPr>
            <a:spLocks noChangeArrowheads="1"/>
          </p:cNvSpPr>
          <p:nvPr/>
        </p:nvSpPr>
        <p:spPr bwMode="auto">
          <a:xfrm>
            <a:off x="693738" y="3751263"/>
            <a:ext cx="877887" cy="1074737"/>
          </a:xfrm>
          <a:prstGeom prst="ellipse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Rectangle 7"/>
          <p:cNvSpPr>
            <a:spLocks noChangeArrowheads="1"/>
          </p:cNvSpPr>
          <p:nvPr/>
        </p:nvSpPr>
        <p:spPr bwMode="auto">
          <a:xfrm>
            <a:off x="693738" y="4057650"/>
            <a:ext cx="501650" cy="4619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Rectangle 8"/>
          <p:cNvSpPr>
            <a:spLocks noChangeArrowheads="1"/>
          </p:cNvSpPr>
          <p:nvPr/>
        </p:nvSpPr>
        <p:spPr bwMode="auto">
          <a:xfrm>
            <a:off x="1320800" y="4057650"/>
            <a:ext cx="4522788" cy="4619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AutoShape 9"/>
          <p:cNvSpPr>
            <a:spLocks noChangeArrowheads="1"/>
          </p:cNvSpPr>
          <p:nvPr/>
        </p:nvSpPr>
        <p:spPr bwMode="auto">
          <a:xfrm>
            <a:off x="693738" y="4057650"/>
            <a:ext cx="501650" cy="461963"/>
          </a:xfrm>
          <a:prstGeom prst="hexagon">
            <a:avLst>
              <a:gd name="adj" fmla="val 27148"/>
              <a:gd name="vf" fmla="val 115470"/>
            </a:avLst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368" name="Group 10"/>
          <p:cNvGrpSpPr>
            <a:grpSpLocks/>
          </p:cNvGrpSpPr>
          <p:nvPr/>
        </p:nvGrpSpPr>
        <p:grpSpPr bwMode="auto">
          <a:xfrm>
            <a:off x="5164138" y="2443163"/>
            <a:ext cx="512762" cy="1612900"/>
            <a:chOff x="7740" y="1980"/>
            <a:chExt cx="560" cy="1620"/>
          </a:xfrm>
        </p:grpSpPr>
        <p:sp>
          <p:nvSpPr>
            <p:cNvPr id="15379" name="AutoShape 11"/>
            <p:cNvSpPr>
              <a:spLocks noChangeArrowheads="1"/>
            </p:cNvSpPr>
            <p:nvPr/>
          </p:nvSpPr>
          <p:spPr bwMode="auto">
            <a:xfrm>
              <a:off x="7740" y="1980"/>
              <a:ext cx="560" cy="1620"/>
            </a:xfrm>
            <a:prstGeom prst="downArrow">
              <a:avLst>
                <a:gd name="adj1" fmla="val 50000"/>
                <a:gd name="adj2" fmla="val 72321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WordArt 12"/>
            <p:cNvSpPr>
              <a:spLocks noChangeArrowheads="1" noChangeShapeType="1" noTextEdit="1"/>
            </p:cNvSpPr>
            <p:nvPr/>
          </p:nvSpPr>
          <p:spPr bwMode="auto">
            <a:xfrm rot="5400000">
              <a:off x="7461" y="2563"/>
              <a:ext cx="1118" cy="180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en-US" sz="3600" kern="10">
                  <a:noFill/>
                  <a:latin typeface="Arial Black"/>
                </a:rPr>
                <a:t>FORCE</a:t>
              </a:r>
            </a:p>
          </p:txBody>
        </p:sp>
      </p:grpSp>
      <p:sp>
        <p:nvSpPr>
          <p:cNvPr id="15369" name="Text Box 13"/>
          <p:cNvSpPr txBox="1">
            <a:spLocks noChangeArrowheads="1"/>
          </p:cNvSpPr>
          <p:nvPr/>
        </p:nvSpPr>
        <p:spPr bwMode="auto">
          <a:xfrm>
            <a:off x="5489575" y="2138363"/>
            <a:ext cx="1720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F = 20. lb</a:t>
            </a:r>
          </a:p>
        </p:txBody>
      </p:sp>
      <p:grpSp>
        <p:nvGrpSpPr>
          <p:cNvPr id="15370" name="Group 22"/>
          <p:cNvGrpSpPr>
            <a:grpSpLocks/>
          </p:cNvGrpSpPr>
          <p:nvPr/>
        </p:nvGrpSpPr>
        <p:grpSpPr bwMode="auto">
          <a:xfrm>
            <a:off x="919163" y="4095750"/>
            <a:ext cx="4527550" cy="1936750"/>
            <a:chOff x="579" y="2580"/>
            <a:chExt cx="2852" cy="1220"/>
          </a:xfrm>
        </p:grpSpPr>
        <p:sp>
          <p:nvSpPr>
            <p:cNvPr id="15375" name="Line 15"/>
            <p:cNvSpPr>
              <a:spLocks noChangeShapeType="1"/>
            </p:cNvSpPr>
            <p:nvPr/>
          </p:nvSpPr>
          <p:spPr bwMode="auto">
            <a:xfrm>
              <a:off x="599" y="2772"/>
              <a:ext cx="0" cy="10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6" name="Line 16"/>
            <p:cNvSpPr>
              <a:spLocks noChangeShapeType="1"/>
            </p:cNvSpPr>
            <p:nvPr/>
          </p:nvSpPr>
          <p:spPr bwMode="auto">
            <a:xfrm>
              <a:off x="579" y="3364"/>
              <a:ext cx="2852" cy="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7" name="Line 17"/>
            <p:cNvSpPr>
              <a:spLocks noChangeShapeType="1"/>
            </p:cNvSpPr>
            <p:nvPr/>
          </p:nvSpPr>
          <p:spPr bwMode="auto">
            <a:xfrm>
              <a:off x="3416" y="2580"/>
              <a:ext cx="7" cy="12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8" name="Text Box 18"/>
            <p:cNvSpPr txBox="1">
              <a:spLocks noChangeArrowheads="1"/>
            </p:cNvSpPr>
            <p:nvPr/>
          </p:nvSpPr>
          <p:spPr bwMode="auto">
            <a:xfrm>
              <a:off x="1473" y="3203"/>
              <a:ext cx="1023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chemeClr val="accent2"/>
                  </a:solidFill>
                </a:rPr>
                <a:t>D = 1.0 ft</a:t>
              </a:r>
            </a:p>
          </p:txBody>
        </p:sp>
      </p:grpSp>
      <p:sp>
        <p:nvSpPr>
          <p:cNvPr id="286739" name="Text Box 19"/>
          <p:cNvSpPr txBox="1">
            <a:spLocks noChangeArrowheads="1"/>
          </p:cNvSpPr>
          <p:nvPr/>
        </p:nvSpPr>
        <p:spPr bwMode="auto">
          <a:xfrm>
            <a:off x="6319838" y="3175000"/>
            <a:ext cx="2587625" cy="1320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</a:rPr>
              <a:t>M = -(F x D)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</a:rPr>
              <a:t>M = -(20. lb x 1.0 ft)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M =  -20. lb-ft</a:t>
            </a:r>
            <a:endParaRPr lang="en-US" sz="2400" b="1" i="1" baseline="30000">
              <a:solidFill>
                <a:srgbClr val="CC0000"/>
              </a:solidFill>
            </a:endParaRPr>
          </a:p>
        </p:txBody>
      </p:sp>
      <p:grpSp>
        <p:nvGrpSpPr>
          <p:cNvPr id="15372" name="Group 25"/>
          <p:cNvGrpSpPr>
            <a:grpSpLocks/>
          </p:cNvGrpSpPr>
          <p:nvPr/>
        </p:nvGrpSpPr>
        <p:grpSpPr bwMode="auto">
          <a:xfrm>
            <a:off x="582613" y="3203575"/>
            <a:ext cx="1084262" cy="933450"/>
            <a:chOff x="399" y="1978"/>
            <a:chExt cx="683" cy="588"/>
          </a:xfrm>
        </p:grpSpPr>
        <p:sp>
          <p:nvSpPr>
            <p:cNvPr id="15373" name="AutoShape 26"/>
            <p:cNvSpPr>
              <a:spLocks noChangeArrowheads="1"/>
            </p:cNvSpPr>
            <p:nvPr/>
          </p:nvSpPr>
          <p:spPr bwMode="auto">
            <a:xfrm>
              <a:off x="495" y="1978"/>
              <a:ext cx="498" cy="3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6 w 21600"/>
                <a:gd name="T19" fmla="*/ 3141 h 21600"/>
                <a:gd name="T20" fmla="*/ 18434 w 21600"/>
                <a:gd name="T21" fmla="*/ 1845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016" y="8325"/>
                  </a:moveTo>
                  <a:cubicBezTo>
                    <a:pt x="17924" y="4700"/>
                    <a:pt x="14585" y="2219"/>
                    <a:pt x="10800" y="2219"/>
                  </a:cubicBezTo>
                  <a:cubicBezTo>
                    <a:pt x="6552" y="2218"/>
                    <a:pt x="2944" y="5326"/>
                    <a:pt x="2313" y="9527"/>
                  </a:cubicBezTo>
                  <a:lnTo>
                    <a:pt x="119" y="9197"/>
                  </a:lnTo>
                  <a:cubicBezTo>
                    <a:pt x="912" y="3911"/>
                    <a:pt x="5454" y="-1"/>
                    <a:pt x="10800" y="0"/>
                  </a:cubicBezTo>
                  <a:cubicBezTo>
                    <a:pt x="15564" y="0"/>
                    <a:pt x="19766" y="3122"/>
                    <a:pt x="21141" y="7685"/>
                  </a:cubicBezTo>
                  <a:lnTo>
                    <a:pt x="23726" y="6906"/>
                  </a:lnTo>
                  <a:lnTo>
                    <a:pt x="21177" y="11653"/>
                  </a:lnTo>
                  <a:lnTo>
                    <a:pt x="16431" y="9103"/>
                  </a:lnTo>
                  <a:lnTo>
                    <a:pt x="19016" y="8325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4" name="Text Box 27"/>
            <p:cNvSpPr txBox="1">
              <a:spLocks noChangeArrowheads="1"/>
            </p:cNvSpPr>
            <p:nvPr/>
          </p:nvSpPr>
          <p:spPr bwMode="auto">
            <a:xfrm flipH="1">
              <a:off x="399" y="2086"/>
              <a:ext cx="683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4400" b="1">
                  <a:cs typeface="Arial" charset="0"/>
                </a:rPr>
                <a:t>¯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867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8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8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8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9" grpId="0" build="p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50" name="Line 34"/>
          <p:cNvSpPr>
            <a:spLocks noChangeShapeType="1"/>
          </p:cNvSpPr>
          <p:nvPr/>
        </p:nvSpPr>
        <p:spPr bwMode="auto">
          <a:xfrm>
            <a:off x="687388" y="2703513"/>
            <a:ext cx="0" cy="1573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Moment Calculations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>
          <a:xfrm>
            <a:off x="204788" y="931863"/>
            <a:ext cx="4106862" cy="879475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	L - Shaped Wrench</a:t>
            </a:r>
          </a:p>
        </p:txBody>
      </p:sp>
      <p:sp>
        <p:nvSpPr>
          <p:cNvPr id="16389" name="Oval 4"/>
          <p:cNvSpPr>
            <a:spLocks noChangeArrowheads="1"/>
          </p:cNvSpPr>
          <p:nvPr/>
        </p:nvSpPr>
        <p:spPr bwMode="auto">
          <a:xfrm>
            <a:off x="896938" y="3751263"/>
            <a:ext cx="877887" cy="1074737"/>
          </a:xfrm>
          <a:prstGeom prst="ellipse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896938" y="4057650"/>
            <a:ext cx="501650" cy="4619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1524000" y="4057650"/>
            <a:ext cx="4522788" cy="4619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AutoShape 7"/>
          <p:cNvSpPr>
            <a:spLocks noChangeArrowheads="1"/>
          </p:cNvSpPr>
          <p:nvPr/>
        </p:nvSpPr>
        <p:spPr bwMode="auto">
          <a:xfrm>
            <a:off x="896938" y="4057650"/>
            <a:ext cx="501650" cy="461963"/>
          </a:xfrm>
          <a:prstGeom prst="hexagon">
            <a:avLst>
              <a:gd name="adj" fmla="val 27148"/>
              <a:gd name="vf" fmla="val 115470"/>
            </a:avLst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6393" name="Group 8"/>
          <p:cNvGrpSpPr>
            <a:grpSpLocks/>
          </p:cNvGrpSpPr>
          <p:nvPr/>
        </p:nvGrpSpPr>
        <p:grpSpPr bwMode="auto">
          <a:xfrm rot="-5400000">
            <a:off x="4539456" y="1878807"/>
            <a:ext cx="512763" cy="1612900"/>
            <a:chOff x="7740" y="1980"/>
            <a:chExt cx="560" cy="1620"/>
          </a:xfrm>
        </p:grpSpPr>
        <p:sp>
          <p:nvSpPr>
            <p:cNvPr id="16412" name="AutoShape 9"/>
            <p:cNvSpPr>
              <a:spLocks noChangeArrowheads="1"/>
            </p:cNvSpPr>
            <p:nvPr/>
          </p:nvSpPr>
          <p:spPr bwMode="auto">
            <a:xfrm>
              <a:off x="7740" y="1980"/>
              <a:ext cx="560" cy="1620"/>
            </a:xfrm>
            <a:prstGeom prst="downArrow">
              <a:avLst>
                <a:gd name="adj1" fmla="val 50000"/>
                <a:gd name="adj2" fmla="val 72321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3" name="WordArt 10"/>
            <p:cNvSpPr>
              <a:spLocks noChangeArrowheads="1" noChangeShapeType="1" noTextEdit="1"/>
            </p:cNvSpPr>
            <p:nvPr/>
          </p:nvSpPr>
          <p:spPr bwMode="auto">
            <a:xfrm rot="5400000">
              <a:off x="7461" y="2563"/>
              <a:ext cx="1118" cy="180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en-US" sz="3600" kern="10">
                  <a:noFill/>
                  <a:latin typeface="Arial Black"/>
                </a:rPr>
                <a:t>FORCE</a:t>
              </a:r>
            </a:p>
          </p:txBody>
        </p:sp>
      </p:grpSp>
      <p:sp>
        <p:nvSpPr>
          <p:cNvPr id="16394" name="Text Box 11"/>
          <p:cNvSpPr txBox="1">
            <a:spLocks noChangeArrowheads="1"/>
          </p:cNvSpPr>
          <p:nvPr/>
        </p:nvSpPr>
        <p:spPr bwMode="auto">
          <a:xfrm>
            <a:off x="3438525" y="2068513"/>
            <a:ext cx="1720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F = 20. lb</a:t>
            </a:r>
          </a:p>
        </p:txBody>
      </p:sp>
      <p:sp>
        <p:nvSpPr>
          <p:cNvPr id="290833" name="Text Box 17"/>
          <p:cNvSpPr txBox="1">
            <a:spLocks noChangeArrowheads="1"/>
          </p:cNvSpPr>
          <p:nvPr/>
        </p:nvSpPr>
        <p:spPr bwMode="auto">
          <a:xfrm>
            <a:off x="6270625" y="2563813"/>
            <a:ext cx="2479675" cy="1778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</a:rPr>
              <a:t>D = 3 in. = .2</a:t>
            </a:r>
            <a:r>
              <a:rPr lang="en-US" sz="2000" b="1" u="sng">
                <a:solidFill>
                  <a:schemeClr val="accent2"/>
                </a:solidFill>
              </a:rPr>
              <a:t>5</a:t>
            </a:r>
            <a:r>
              <a:rPr lang="en-US" sz="2000" b="1">
                <a:solidFill>
                  <a:schemeClr val="accent2"/>
                </a:solidFill>
              </a:rPr>
              <a:t> ft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</a:rPr>
              <a:t>M = -(F x D)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</a:rPr>
              <a:t>M = -(20. lb x .2</a:t>
            </a:r>
            <a:r>
              <a:rPr lang="en-US" sz="2000" b="1" u="sng">
                <a:solidFill>
                  <a:schemeClr val="accent2"/>
                </a:solidFill>
              </a:rPr>
              <a:t>5</a:t>
            </a:r>
            <a:r>
              <a:rPr lang="en-US" sz="2000" b="1">
                <a:solidFill>
                  <a:schemeClr val="accent2"/>
                </a:solidFill>
              </a:rPr>
              <a:t> ft)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M =  -5 lb-ft</a:t>
            </a:r>
            <a:endParaRPr lang="en-US" sz="2400" b="1" i="1" baseline="30000">
              <a:solidFill>
                <a:srgbClr val="CC0000"/>
              </a:solidFill>
            </a:endParaRPr>
          </a:p>
        </p:txBody>
      </p:sp>
      <p:sp>
        <p:nvSpPr>
          <p:cNvPr id="16396" name="Rectangle 21"/>
          <p:cNvSpPr>
            <a:spLocks noChangeArrowheads="1"/>
          </p:cNvSpPr>
          <p:nvPr/>
        </p:nvSpPr>
        <p:spPr bwMode="auto">
          <a:xfrm>
            <a:off x="5603875" y="2520950"/>
            <a:ext cx="442913" cy="15509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397" name="Group 23"/>
          <p:cNvGrpSpPr>
            <a:grpSpLocks/>
          </p:cNvGrpSpPr>
          <p:nvPr/>
        </p:nvGrpSpPr>
        <p:grpSpPr bwMode="auto">
          <a:xfrm>
            <a:off x="795338" y="3381375"/>
            <a:ext cx="1084262" cy="933450"/>
            <a:chOff x="399" y="1978"/>
            <a:chExt cx="683" cy="588"/>
          </a:xfrm>
        </p:grpSpPr>
        <p:sp>
          <p:nvSpPr>
            <p:cNvPr id="16410" name="AutoShape 24"/>
            <p:cNvSpPr>
              <a:spLocks noChangeArrowheads="1"/>
            </p:cNvSpPr>
            <p:nvPr/>
          </p:nvSpPr>
          <p:spPr bwMode="auto">
            <a:xfrm>
              <a:off x="495" y="1978"/>
              <a:ext cx="498" cy="3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6 w 21600"/>
                <a:gd name="T19" fmla="*/ 3141 h 21600"/>
                <a:gd name="T20" fmla="*/ 18434 w 21600"/>
                <a:gd name="T21" fmla="*/ 1845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016" y="8325"/>
                  </a:moveTo>
                  <a:cubicBezTo>
                    <a:pt x="17924" y="4700"/>
                    <a:pt x="14585" y="2219"/>
                    <a:pt x="10800" y="2219"/>
                  </a:cubicBezTo>
                  <a:cubicBezTo>
                    <a:pt x="6552" y="2218"/>
                    <a:pt x="2944" y="5326"/>
                    <a:pt x="2313" y="9527"/>
                  </a:cubicBezTo>
                  <a:lnTo>
                    <a:pt x="119" y="9197"/>
                  </a:lnTo>
                  <a:cubicBezTo>
                    <a:pt x="912" y="3911"/>
                    <a:pt x="5454" y="-1"/>
                    <a:pt x="10800" y="0"/>
                  </a:cubicBezTo>
                  <a:cubicBezTo>
                    <a:pt x="15564" y="0"/>
                    <a:pt x="19766" y="3122"/>
                    <a:pt x="21141" y="7685"/>
                  </a:cubicBezTo>
                  <a:lnTo>
                    <a:pt x="23726" y="6906"/>
                  </a:lnTo>
                  <a:lnTo>
                    <a:pt x="21177" y="11653"/>
                  </a:lnTo>
                  <a:lnTo>
                    <a:pt x="16431" y="9103"/>
                  </a:lnTo>
                  <a:lnTo>
                    <a:pt x="19016" y="8325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1" name="Text Box 25"/>
            <p:cNvSpPr txBox="1">
              <a:spLocks noChangeArrowheads="1"/>
            </p:cNvSpPr>
            <p:nvPr/>
          </p:nvSpPr>
          <p:spPr bwMode="auto">
            <a:xfrm flipH="1">
              <a:off x="399" y="2086"/>
              <a:ext cx="683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4400" b="1">
                  <a:cs typeface="Arial" charset="0"/>
                </a:rPr>
                <a:t>¯</a:t>
              </a:r>
            </a:p>
          </p:txBody>
        </p:sp>
      </p:grpSp>
      <p:sp>
        <p:nvSpPr>
          <p:cNvPr id="290843" name="Line 27"/>
          <p:cNvSpPr>
            <a:spLocks noChangeShapeType="1"/>
          </p:cNvSpPr>
          <p:nvPr/>
        </p:nvSpPr>
        <p:spPr bwMode="auto">
          <a:xfrm flipH="1">
            <a:off x="1155700" y="2681288"/>
            <a:ext cx="2990850" cy="4762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0844" name="Line 28"/>
          <p:cNvSpPr>
            <a:spLocks noChangeShapeType="1"/>
          </p:cNvSpPr>
          <p:nvPr/>
        </p:nvSpPr>
        <p:spPr bwMode="auto">
          <a:xfrm flipH="1">
            <a:off x="1150938" y="2700338"/>
            <a:ext cx="4762" cy="159702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0845" name="Rectangle 29"/>
          <p:cNvSpPr>
            <a:spLocks noChangeArrowheads="1"/>
          </p:cNvSpPr>
          <p:nvPr/>
        </p:nvSpPr>
        <p:spPr bwMode="auto">
          <a:xfrm>
            <a:off x="1158875" y="2687638"/>
            <a:ext cx="114300" cy="1143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0846" name="Rectangle 30"/>
          <p:cNvSpPr>
            <a:spLocks noChangeArrowheads="1"/>
          </p:cNvSpPr>
          <p:nvPr/>
        </p:nvSpPr>
        <p:spPr bwMode="auto">
          <a:xfrm rot="-5400000">
            <a:off x="391319" y="3188494"/>
            <a:ext cx="641350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3 in.</a:t>
            </a:r>
          </a:p>
        </p:txBody>
      </p:sp>
      <p:sp>
        <p:nvSpPr>
          <p:cNvPr id="16402" name="Oval 31"/>
          <p:cNvSpPr>
            <a:spLocks noChangeArrowheads="1"/>
          </p:cNvSpPr>
          <p:nvPr/>
        </p:nvSpPr>
        <p:spPr bwMode="auto">
          <a:xfrm>
            <a:off x="1111250" y="4241800"/>
            <a:ext cx="88900" cy="889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0848" name="Line 32"/>
          <p:cNvSpPr>
            <a:spLocks noChangeShapeType="1"/>
          </p:cNvSpPr>
          <p:nvPr/>
        </p:nvSpPr>
        <p:spPr bwMode="auto">
          <a:xfrm flipH="1">
            <a:off x="377825" y="4276725"/>
            <a:ext cx="7667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0849" name="Line 33"/>
          <p:cNvSpPr>
            <a:spLocks noChangeShapeType="1"/>
          </p:cNvSpPr>
          <p:nvPr/>
        </p:nvSpPr>
        <p:spPr bwMode="auto">
          <a:xfrm flipH="1">
            <a:off x="365125" y="2701925"/>
            <a:ext cx="7667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405" name="Group 22"/>
          <p:cNvGrpSpPr>
            <a:grpSpLocks/>
          </p:cNvGrpSpPr>
          <p:nvPr/>
        </p:nvGrpSpPr>
        <p:grpSpPr bwMode="auto">
          <a:xfrm>
            <a:off x="1136650" y="4137025"/>
            <a:ext cx="4687888" cy="1936750"/>
            <a:chOff x="579" y="2580"/>
            <a:chExt cx="2852" cy="1220"/>
          </a:xfrm>
        </p:grpSpPr>
        <p:sp>
          <p:nvSpPr>
            <p:cNvPr id="16406" name="Line 15"/>
            <p:cNvSpPr>
              <a:spLocks noChangeShapeType="1"/>
            </p:cNvSpPr>
            <p:nvPr/>
          </p:nvSpPr>
          <p:spPr bwMode="auto">
            <a:xfrm>
              <a:off x="599" y="2772"/>
              <a:ext cx="0" cy="10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7" name="Line 16"/>
            <p:cNvSpPr>
              <a:spLocks noChangeShapeType="1"/>
            </p:cNvSpPr>
            <p:nvPr/>
          </p:nvSpPr>
          <p:spPr bwMode="auto">
            <a:xfrm>
              <a:off x="579" y="3364"/>
              <a:ext cx="2852" cy="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8" name="Line 17"/>
            <p:cNvSpPr>
              <a:spLocks noChangeShapeType="1"/>
            </p:cNvSpPr>
            <p:nvPr/>
          </p:nvSpPr>
          <p:spPr bwMode="auto">
            <a:xfrm>
              <a:off x="3416" y="2580"/>
              <a:ext cx="7" cy="12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9" name="Text Box 18"/>
            <p:cNvSpPr txBox="1">
              <a:spLocks noChangeArrowheads="1"/>
            </p:cNvSpPr>
            <p:nvPr/>
          </p:nvSpPr>
          <p:spPr bwMode="auto">
            <a:xfrm>
              <a:off x="1473" y="3203"/>
              <a:ext cx="1023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chemeClr val="accent2"/>
                  </a:solidFill>
                </a:rPr>
                <a:t>D = 1.0 ft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0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0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90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90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90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90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0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908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90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2908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2908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2908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50" grpId="0" animBg="1"/>
      <p:bldP spid="290833" grpId="0" build="p" animBg="1" autoUpdateAnimBg="0"/>
      <p:bldP spid="290843" grpId="0" animBg="1"/>
      <p:bldP spid="290844" grpId="0" animBg="1"/>
      <p:bldP spid="290845" grpId="0" animBg="1"/>
      <p:bldP spid="290846" grpId="0" animBg="1"/>
      <p:bldP spid="290848" grpId="0" animBg="1"/>
      <p:bldP spid="29084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8625" y="1055688"/>
            <a:ext cx="8715375" cy="344487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Different types of support reactions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Cable, rope, or chain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Pin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Roller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Built-in end – Cantilever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00386B"/>
                </a:solidFill>
                <a:effectLst/>
              </a:rPr>
              <a:t>Free Body Diagram Reactions</a:t>
            </a:r>
          </a:p>
        </p:txBody>
      </p:sp>
    </p:spTree>
    <p:extLst>
      <p:ext uri="{BB962C8B-B14F-4D97-AF65-F5344CB8AC3E}">
        <p14:creationId xmlns:p14="http://schemas.microsoft.com/office/powerpoint/2010/main" val="88162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Moment Calculations</a:t>
            </a:r>
          </a:p>
        </p:txBody>
      </p:sp>
      <p:sp>
        <p:nvSpPr>
          <p:cNvPr id="17411" name="Rectangle 4"/>
          <p:cNvSpPr>
            <a:spLocks noGrp="1" noChangeArrowheads="1"/>
          </p:cNvSpPr>
          <p:nvPr>
            <p:ph idx="1"/>
          </p:nvPr>
        </p:nvSpPr>
        <p:spPr>
          <a:xfrm>
            <a:off x="119063" y="931863"/>
            <a:ext cx="4106862" cy="879475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	Z - Shaped Wrench</a:t>
            </a:r>
          </a:p>
        </p:txBody>
      </p:sp>
      <p:sp>
        <p:nvSpPr>
          <p:cNvPr id="17412" name="Oval 5"/>
          <p:cNvSpPr>
            <a:spLocks noChangeArrowheads="1"/>
          </p:cNvSpPr>
          <p:nvPr/>
        </p:nvSpPr>
        <p:spPr bwMode="auto">
          <a:xfrm>
            <a:off x="809625" y="4432300"/>
            <a:ext cx="877888" cy="1074738"/>
          </a:xfrm>
          <a:prstGeom prst="ellipse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809625" y="4738688"/>
            <a:ext cx="501650" cy="4619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1436688" y="4738688"/>
            <a:ext cx="2578100" cy="46196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AutoShape 8"/>
          <p:cNvSpPr>
            <a:spLocks noChangeArrowheads="1"/>
          </p:cNvSpPr>
          <p:nvPr/>
        </p:nvSpPr>
        <p:spPr bwMode="auto">
          <a:xfrm>
            <a:off x="809625" y="4738688"/>
            <a:ext cx="501650" cy="461962"/>
          </a:xfrm>
          <a:prstGeom prst="hexagon">
            <a:avLst>
              <a:gd name="adj" fmla="val 27148"/>
              <a:gd name="vf" fmla="val 115470"/>
            </a:avLst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416" name="Group 9"/>
          <p:cNvGrpSpPr>
            <a:grpSpLocks/>
          </p:cNvGrpSpPr>
          <p:nvPr/>
        </p:nvGrpSpPr>
        <p:grpSpPr bwMode="auto">
          <a:xfrm>
            <a:off x="7953375" y="817563"/>
            <a:ext cx="512763" cy="1612900"/>
            <a:chOff x="7740" y="1980"/>
            <a:chExt cx="560" cy="1620"/>
          </a:xfrm>
        </p:grpSpPr>
        <p:sp>
          <p:nvSpPr>
            <p:cNvPr id="17438" name="AutoShape 10"/>
            <p:cNvSpPr>
              <a:spLocks noChangeArrowheads="1"/>
            </p:cNvSpPr>
            <p:nvPr/>
          </p:nvSpPr>
          <p:spPr bwMode="auto">
            <a:xfrm>
              <a:off x="7740" y="1980"/>
              <a:ext cx="560" cy="1620"/>
            </a:xfrm>
            <a:prstGeom prst="downArrow">
              <a:avLst>
                <a:gd name="adj1" fmla="val 50000"/>
                <a:gd name="adj2" fmla="val 72321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9" name="WordArt 11"/>
            <p:cNvSpPr>
              <a:spLocks noChangeArrowheads="1" noChangeShapeType="1" noTextEdit="1"/>
            </p:cNvSpPr>
            <p:nvPr/>
          </p:nvSpPr>
          <p:spPr bwMode="auto">
            <a:xfrm rot="5400000">
              <a:off x="7461" y="2563"/>
              <a:ext cx="1118" cy="180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en-US" sz="3600" kern="10">
                  <a:noFill/>
                  <a:latin typeface="Arial Black"/>
                </a:rPr>
                <a:t>FORCE</a:t>
              </a:r>
            </a:p>
          </p:txBody>
        </p:sp>
      </p:grpSp>
      <p:sp>
        <p:nvSpPr>
          <p:cNvPr id="17417" name="Text Box 12"/>
          <p:cNvSpPr txBox="1">
            <a:spLocks noChangeArrowheads="1"/>
          </p:cNvSpPr>
          <p:nvPr/>
        </p:nvSpPr>
        <p:spPr bwMode="auto">
          <a:xfrm>
            <a:off x="6232525" y="1331913"/>
            <a:ext cx="1749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F = 20. lb</a:t>
            </a:r>
          </a:p>
        </p:txBody>
      </p:sp>
      <p:sp>
        <p:nvSpPr>
          <p:cNvPr id="291853" name="Text Box 13"/>
          <p:cNvSpPr txBox="1">
            <a:spLocks noChangeArrowheads="1"/>
          </p:cNvSpPr>
          <p:nvPr/>
        </p:nvSpPr>
        <p:spPr bwMode="auto">
          <a:xfrm>
            <a:off x="4945063" y="2927350"/>
            <a:ext cx="3074987" cy="1778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</a:rPr>
              <a:t>D = 8 in. + 10 in. = 1.5 ft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</a:rPr>
              <a:t>M = -(F x D)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</a:rPr>
              <a:t>M = -(20. lb x 1.5 ft)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M =  -30. lb-ft</a:t>
            </a:r>
            <a:endParaRPr lang="en-US" sz="2400" b="1" i="1" baseline="30000">
              <a:solidFill>
                <a:srgbClr val="CC0000"/>
              </a:solidFill>
            </a:endParaRPr>
          </a:p>
        </p:txBody>
      </p:sp>
      <p:sp>
        <p:nvSpPr>
          <p:cNvPr id="17419" name="Rectangle 14"/>
          <p:cNvSpPr>
            <a:spLocks noChangeArrowheads="1"/>
          </p:cNvSpPr>
          <p:nvPr/>
        </p:nvSpPr>
        <p:spPr bwMode="auto">
          <a:xfrm>
            <a:off x="3571875" y="2405063"/>
            <a:ext cx="442913" cy="244951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420" name="Group 15"/>
          <p:cNvGrpSpPr>
            <a:grpSpLocks/>
          </p:cNvGrpSpPr>
          <p:nvPr/>
        </p:nvGrpSpPr>
        <p:grpSpPr bwMode="auto">
          <a:xfrm>
            <a:off x="708025" y="4062413"/>
            <a:ext cx="1084263" cy="933450"/>
            <a:chOff x="399" y="1978"/>
            <a:chExt cx="683" cy="588"/>
          </a:xfrm>
        </p:grpSpPr>
        <p:sp>
          <p:nvSpPr>
            <p:cNvPr id="17436" name="AutoShape 16"/>
            <p:cNvSpPr>
              <a:spLocks noChangeArrowheads="1"/>
            </p:cNvSpPr>
            <p:nvPr/>
          </p:nvSpPr>
          <p:spPr bwMode="auto">
            <a:xfrm>
              <a:off x="495" y="1978"/>
              <a:ext cx="498" cy="3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6 w 21600"/>
                <a:gd name="T19" fmla="*/ 3141 h 21600"/>
                <a:gd name="T20" fmla="*/ 18434 w 21600"/>
                <a:gd name="T21" fmla="*/ 1845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016" y="8325"/>
                  </a:moveTo>
                  <a:cubicBezTo>
                    <a:pt x="17924" y="4700"/>
                    <a:pt x="14585" y="2219"/>
                    <a:pt x="10800" y="2219"/>
                  </a:cubicBezTo>
                  <a:cubicBezTo>
                    <a:pt x="6552" y="2218"/>
                    <a:pt x="2944" y="5326"/>
                    <a:pt x="2313" y="9527"/>
                  </a:cubicBezTo>
                  <a:lnTo>
                    <a:pt x="119" y="9197"/>
                  </a:lnTo>
                  <a:cubicBezTo>
                    <a:pt x="912" y="3911"/>
                    <a:pt x="5454" y="-1"/>
                    <a:pt x="10800" y="0"/>
                  </a:cubicBezTo>
                  <a:cubicBezTo>
                    <a:pt x="15564" y="0"/>
                    <a:pt x="19766" y="3122"/>
                    <a:pt x="21141" y="7685"/>
                  </a:cubicBezTo>
                  <a:lnTo>
                    <a:pt x="23726" y="6906"/>
                  </a:lnTo>
                  <a:lnTo>
                    <a:pt x="21177" y="11653"/>
                  </a:lnTo>
                  <a:lnTo>
                    <a:pt x="16431" y="9103"/>
                  </a:lnTo>
                  <a:lnTo>
                    <a:pt x="19016" y="8325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7" name="Text Box 17"/>
            <p:cNvSpPr txBox="1">
              <a:spLocks noChangeArrowheads="1"/>
            </p:cNvSpPr>
            <p:nvPr/>
          </p:nvSpPr>
          <p:spPr bwMode="auto">
            <a:xfrm flipH="1">
              <a:off x="399" y="2086"/>
              <a:ext cx="683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4400" b="1">
                  <a:cs typeface="Arial" charset="0"/>
                </a:rPr>
                <a:t>¯</a:t>
              </a:r>
            </a:p>
          </p:txBody>
        </p:sp>
      </p:grpSp>
      <p:sp>
        <p:nvSpPr>
          <p:cNvPr id="291858" name="Line 18"/>
          <p:cNvSpPr>
            <a:spLocks noChangeShapeType="1"/>
          </p:cNvSpPr>
          <p:nvPr/>
        </p:nvSpPr>
        <p:spPr bwMode="auto">
          <a:xfrm flipH="1">
            <a:off x="1054100" y="4962525"/>
            <a:ext cx="7113588" cy="4763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60" name="Rectangle 20"/>
          <p:cNvSpPr>
            <a:spLocks noChangeArrowheads="1"/>
          </p:cNvSpPr>
          <p:nvPr/>
        </p:nvSpPr>
        <p:spPr bwMode="auto">
          <a:xfrm>
            <a:off x="8094663" y="4852988"/>
            <a:ext cx="114300" cy="1143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Oval 22"/>
          <p:cNvSpPr>
            <a:spLocks noChangeArrowheads="1"/>
          </p:cNvSpPr>
          <p:nvPr/>
        </p:nvSpPr>
        <p:spPr bwMode="auto">
          <a:xfrm>
            <a:off x="1023938" y="4922838"/>
            <a:ext cx="88900" cy="889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1842" name="Line 2"/>
          <p:cNvSpPr>
            <a:spLocks noChangeShapeType="1"/>
          </p:cNvSpPr>
          <p:nvPr/>
        </p:nvSpPr>
        <p:spPr bwMode="auto">
          <a:xfrm rot="5400000">
            <a:off x="2428875" y="4484688"/>
            <a:ext cx="0" cy="2660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61" name="Rectangle 21"/>
          <p:cNvSpPr>
            <a:spLocks noChangeArrowheads="1"/>
          </p:cNvSpPr>
          <p:nvPr/>
        </p:nvSpPr>
        <p:spPr bwMode="auto">
          <a:xfrm>
            <a:off x="2257425" y="5641975"/>
            <a:ext cx="70485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8 in.</a:t>
            </a:r>
          </a:p>
        </p:txBody>
      </p:sp>
      <p:sp>
        <p:nvSpPr>
          <p:cNvPr id="291863" name="Line 23"/>
          <p:cNvSpPr>
            <a:spLocks noChangeShapeType="1"/>
          </p:cNvSpPr>
          <p:nvPr/>
        </p:nvSpPr>
        <p:spPr bwMode="auto">
          <a:xfrm rot="5400000" flipH="1">
            <a:off x="716756" y="5888832"/>
            <a:ext cx="7667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64" name="Line 24"/>
          <p:cNvSpPr>
            <a:spLocks noChangeShapeType="1"/>
          </p:cNvSpPr>
          <p:nvPr/>
        </p:nvSpPr>
        <p:spPr bwMode="auto">
          <a:xfrm rot="5400000" flipH="1">
            <a:off x="3391693" y="5876132"/>
            <a:ext cx="7667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8" name="Rectangle 25"/>
          <p:cNvSpPr>
            <a:spLocks noChangeArrowheads="1"/>
          </p:cNvSpPr>
          <p:nvPr/>
        </p:nvSpPr>
        <p:spPr bwMode="auto">
          <a:xfrm>
            <a:off x="3576638" y="2411413"/>
            <a:ext cx="5133975" cy="46196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1869" name="Line 29"/>
          <p:cNvSpPr>
            <a:spLocks noChangeShapeType="1"/>
          </p:cNvSpPr>
          <p:nvPr/>
        </p:nvSpPr>
        <p:spPr bwMode="auto">
          <a:xfrm>
            <a:off x="4395788" y="2417763"/>
            <a:ext cx="0" cy="2530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70" name="Rectangle 30"/>
          <p:cNvSpPr>
            <a:spLocks noChangeArrowheads="1"/>
          </p:cNvSpPr>
          <p:nvPr/>
        </p:nvSpPr>
        <p:spPr bwMode="auto">
          <a:xfrm rot="-5400000">
            <a:off x="4066382" y="3464718"/>
            <a:ext cx="64135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9 in.</a:t>
            </a:r>
          </a:p>
        </p:txBody>
      </p:sp>
      <p:sp>
        <p:nvSpPr>
          <p:cNvPr id="291871" name="Line 31"/>
          <p:cNvSpPr>
            <a:spLocks noChangeShapeType="1"/>
          </p:cNvSpPr>
          <p:nvPr/>
        </p:nvSpPr>
        <p:spPr bwMode="auto">
          <a:xfrm flipH="1">
            <a:off x="4086225" y="4962525"/>
            <a:ext cx="7667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72" name="Line 32"/>
          <p:cNvSpPr>
            <a:spLocks noChangeShapeType="1"/>
          </p:cNvSpPr>
          <p:nvPr/>
        </p:nvSpPr>
        <p:spPr bwMode="auto">
          <a:xfrm flipH="1">
            <a:off x="4073525" y="2416175"/>
            <a:ext cx="7667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74" name="Line 34"/>
          <p:cNvSpPr>
            <a:spLocks noChangeShapeType="1"/>
          </p:cNvSpPr>
          <p:nvPr/>
        </p:nvSpPr>
        <p:spPr bwMode="auto">
          <a:xfrm rot="16200000" flipV="1">
            <a:off x="5966619" y="3604419"/>
            <a:ext cx="9525" cy="4440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75" name="Rectangle 35"/>
          <p:cNvSpPr>
            <a:spLocks noChangeArrowheads="1"/>
          </p:cNvSpPr>
          <p:nvPr/>
        </p:nvSpPr>
        <p:spPr bwMode="auto">
          <a:xfrm>
            <a:off x="5727700" y="5641975"/>
            <a:ext cx="83185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10. in.</a:t>
            </a:r>
          </a:p>
        </p:txBody>
      </p:sp>
      <p:sp>
        <p:nvSpPr>
          <p:cNvPr id="291877" name="Line 37"/>
          <p:cNvSpPr>
            <a:spLocks noChangeShapeType="1"/>
          </p:cNvSpPr>
          <p:nvPr/>
        </p:nvSpPr>
        <p:spPr bwMode="auto">
          <a:xfrm rot="5400000" flipH="1">
            <a:off x="6373019" y="4394994"/>
            <a:ext cx="3690937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1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1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9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91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91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1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91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91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91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91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91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9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9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9185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91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291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291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2918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53" grpId="0" build="p" animBg="1" autoUpdateAnimBg="0"/>
      <p:bldP spid="291858" grpId="0" animBg="1"/>
      <p:bldP spid="291860" grpId="0" animBg="1"/>
      <p:bldP spid="291842" grpId="0" animBg="1"/>
      <p:bldP spid="291861" grpId="0" animBg="1"/>
      <p:bldP spid="291863" grpId="0" animBg="1"/>
      <p:bldP spid="291864" grpId="0" animBg="1"/>
      <p:bldP spid="291869" grpId="0" animBg="1"/>
      <p:bldP spid="291870" grpId="0" animBg="1"/>
      <p:bldP spid="291871" grpId="0" animBg="1"/>
      <p:bldP spid="291872" grpId="0" animBg="1"/>
      <p:bldP spid="291874" grpId="0" animBg="1"/>
      <p:bldP spid="291875" grpId="0" animBg="1"/>
      <p:bldP spid="29187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Text Box 2"/>
          <p:cNvSpPr txBox="1">
            <a:spLocks noChangeArrowheads="1"/>
          </p:cNvSpPr>
          <p:nvPr/>
        </p:nvSpPr>
        <p:spPr bwMode="auto">
          <a:xfrm>
            <a:off x="5276850" y="2374900"/>
            <a:ext cx="3565525" cy="196977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bIns="137160"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D = r = 50. cm = 0.50 m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M = F x D</a:t>
            </a:r>
            <a:r>
              <a:rPr lang="en-US" sz="2400" b="1" dirty="0">
                <a:solidFill>
                  <a:schemeClr val="accent2"/>
                </a:solidFill>
                <a:cs typeface="Arial" charset="0"/>
              </a:rPr>
              <a:t>  </a:t>
            </a:r>
            <a:r>
              <a:rPr lang="en-US" sz="1600" b="1" dirty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en-US" sz="1800" dirty="0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chemeClr val="accent2"/>
                </a:solidFill>
                <a:cs typeface="Arial" charset="0"/>
              </a:rPr>
              <a:t>M </a:t>
            </a: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= 100 N x 0.50 m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cs typeface="Arial" charset="0"/>
              </a:rPr>
              <a:t>M = 50 N-m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525463" y="0"/>
            <a:ext cx="8501062" cy="835025"/>
          </a:xfrm>
        </p:spPr>
        <p:txBody>
          <a:bodyPr/>
          <a:lstStyle/>
          <a:p>
            <a:pPr eaLnBrk="1" hangingPunct="1"/>
            <a:r>
              <a:rPr lang="en-US" smtClean="0"/>
              <a:t>Moment Calculations 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idx="1"/>
          </p:nvPr>
        </p:nvSpPr>
        <p:spPr>
          <a:xfrm>
            <a:off x="138113" y="941388"/>
            <a:ext cx="4487862" cy="638175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	Wheel and Axle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256033" name="Picture 33" descr="MCj0334690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2881313"/>
            <a:ext cx="3227388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4" name="AutoShape 34"/>
          <p:cNvSpPr>
            <a:spLocks noChangeArrowheads="1"/>
          </p:cNvSpPr>
          <p:nvPr/>
        </p:nvSpPr>
        <p:spPr bwMode="auto">
          <a:xfrm>
            <a:off x="1187450" y="4524375"/>
            <a:ext cx="182563" cy="1614488"/>
          </a:xfrm>
          <a:prstGeom prst="downArrow">
            <a:avLst>
              <a:gd name="adj1" fmla="val 50000"/>
              <a:gd name="adj2" fmla="val 221086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35" name="Text Box 35"/>
          <p:cNvSpPr txBox="1">
            <a:spLocks noChangeArrowheads="1"/>
          </p:cNvSpPr>
          <p:nvPr/>
        </p:nvSpPr>
        <p:spPr bwMode="auto">
          <a:xfrm>
            <a:off x="698500" y="6169025"/>
            <a:ext cx="1279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F = 100 N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1266825" y="2365375"/>
            <a:ext cx="1416050" cy="1981200"/>
            <a:chOff x="798" y="1532"/>
            <a:chExt cx="802" cy="1248"/>
          </a:xfrm>
        </p:grpSpPr>
        <p:sp>
          <p:nvSpPr>
            <p:cNvPr id="18444" name="Line 37"/>
            <p:cNvSpPr>
              <a:spLocks noChangeShapeType="1"/>
            </p:cNvSpPr>
            <p:nvPr/>
          </p:nvSpPr>
          <p:spPr bwMode="auto">
            <a:xfrm>
              <a:off x="798" y="1538"/>
              <a:ext cx="6" cy="12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5" name="Line 38"/>
            <p:cNvSpPr>
              <a:spLocks noChangeShapeType="1"/>
            </p:cNvSpPr>
            <p:nvPr/>
          </p:nvSpPr>
          <p:spPr bwMode="auto">
            <a:xfrm flipH="1">
              <a:off x="1597" y="1532"/>
              <a:ext cx="3" cy="4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6" name="Line 39"/>
            <p:cNvSpPr>
              <a:spLocks noChangeShapeType="1"/>
            </p:cNvSpPr>
            <p:nvPr/>
          </p:nvSpPr>
          <p:spPr bwMode="auto">
            <a:xfrm>
              <a:off x="802" y="1832"/>
              <a:ext cx="7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7" name="Text Box 40"/>
            <p:cNvSpPr txBox="1">
              <a:spLocks noChangeArrowheads="1"/>
            </p:cNvSpPr>
            <p:nvPr/>
          </p:nvSpPr>
          <p:spPr bwMode="auto">
            <a:xfrm>
              <a:off x="892" y="1626"/>
              <a:ext cx="65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>
                  <a:solidFill>
                    <a:schemeClr val="accent2"/>
                  </a:solidFill>
                </a:rPr>
                <a:t>r = 50. cm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2314575" y="4200525"/>
            <a:ext cx="752475" cy="692150"/>
            <a:chOff x="1600" y="2730"/>
            <a:chExt cx="474" cy="436"/>
          </a:xfrm>
        </p:grpSpPr>
        <p:sp>
          <p:nvSpPr>
            <p:cNvPr id="18442" name="AutoShape 45"/>
            <p:cNvSpPr>
              <a:spLocks noChangeArrowheads="1"/>
            </p:cNvSpPr>
            <p:nvPr/>
          </p:nvSpPr>
          <p:spPr bwMode="auto">
            <a:xfrm flipH="1">
              <a:off x="1600" y="2730"/>
              <a:ext cx="474" cy="4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44 w 21600"/>
                <a:gd name="T19" fmla="*/ 3171 h 21600"/>
                <a:gd name="T20" fmla="*/ 18456 w 21600"/>
                <a:gd name="T21" fmla="*/ 1842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016" y="8325"/>
                  </a:moveTo>
                  <a:cubicBezTo>
                    <a:pt x="17924" y="4700"/>
                    <a:pt x="14585" y="2219"/>
                    <a:pt x="10800" y="2219"/>
                  </a:cubicBezTo>
                  <a:cubicBezTo>
                    <a:pt x="6552" y="2218"/>
                    <a:pt x="2944" y="5326"/>
                    <a:pt x="2313" y="9527"/>
                  </a:cubicBezTo>
                  <a:lnTo>
                    <a:pt x="119" y="9197"/>
                  </a:lnTo>
                  <a:cubicBezTo>
                    <a:pt x="912" y="3911"/>
                    <a:pt x="5454" y="-1"/>
                    <a:pt x="10800" y="0"/>
                  </a:cubicBezTo>
                  <a:cubicBezTo>
                    <a:pt x="15564" y="0"/>
                    <a:pt x="19766" y="3122"/>
                    <a:pt x="21141" y="7685"/>
                  </a:cubicBezTo>
                  <a:lnTo>
                    <a:pt x="23726" y="6906"/>
                  </a:lnTo>
                  <a:lnTo>
                    <a:pt x="21177" y="11653"/>
                  </a:lnTo>
                  <a:lnTo>
                    <a:pt x="16431" y="9103"/>
                  </a:lnTo>
                  <a:lnTo>
                    <a:pt x="19016" y="8325"/>
                  </a:lnTo>
                  <a:close/>
                </a:path>
              </a:pathLst>
            </a:custGeom>
            <a:solidFill>
              <a:srgbClr val="66F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3" name="Text Box 46"/>
            <p:cNvSpPr txBox="1">
              <a:spLocks noChangeArrowheads="1"/>
            </p:cNvSpPr>
            <p:nvPr/>
          </p:nvSpPr>
          <p:spPr bwMode="auto">
            <a:xfrm>
              <a:off x="1698" y="2734"/>
              <a:ext cx="32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>
                  <a:solidFill>
                    <a:srgbClr val="66FF33"/>
                  </a:solidFill>
                </a:rPr>
                <a:t>+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256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256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56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5600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56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56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256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2560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2" grpId="0" build="p" animBg="1" autoUpdateAnimBg="0"/>
      <p:bldP spid="256034" grpId="0" animBg="1"/>
      <p:bldP spid="25603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3388" y="0"/>
            <a:ext cx="8077200" cy="99695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Determining Equilibrium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33363" y="1206501"/>
            <a:ext cx="8489950" cy="1397804"/>
          </a:xfrm>
        </p:spPr>
        <p:txBody>
          <a:bodyPr/>
          <a:lstStyle/>
          <a:p>
            <a:pPr indent="3175" eaLnBrk="1" hangingPunct="1">
              <a:lnSpc>
                <a:spcPct val="90000"/>
              </a:lnSpc>
              <a:buNone/>
            </a:pPr>
            <a:r>
              <a:rPr lang="en-US" sz="3600" i="1" dirty="0" smtClean="0">
                <a:solidFill>
                  <a:schemeClr val="accent2"/>
                </a:solidFill>
              </a:rPr>
              <a:t>The</a:t>
            </a:r>
            <a:r>
              <a:rPr lang="en-US" sz="3600" dirty="0" smtClean="0"/>
              <a:t> </a:t>
            </a:r>
            <a:r>
              <a:rPr lang="en-US" sz="3600" i="1" dirty="0" smtClean="0">
                <a:solidFill>
                  <a:srgbClr val="333399"/>
                </a:solidFill>
              </a:rPr>
              <a:t>sum of all moments about any point or axis is zero</a:t>
            </a:r>
            <a:r>
              <a:rPr lang="en-US" sz="3600" dirty="0" smtClean="0"/>
              <a:t>. </a:t>
            </a:r>
          </a:p>
        </p:txBody>
      </p:sp>
      <p:sp>
        <p:nvSpPr>
          <p:cNvPr id="259094" name="Text Box 22"/>
          <p:cNvSpPr txBox="1">
            <a:spLocks noChangeArrowheads="1"/>
          </p:cNvSpPr>
          <p:nvPr/>
        </p:nvSpPr>
        <p:spPr bwMode="auto">
          <a:xfrm>
            <a:off x="1884644" y="2955142"/>
            <a:ext cx="480695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sz="3600" b="1" dirty="0">
                <a:solidFill>
                  <a:schemeClr val="accent2"/>
                </a:solidFill>
              </a:rPr>
              <a:t>Σ</a:t>
            </a:r>
            <a:r>
              <a:rPr lang="en-US" sz="3600" b="1" dirty="0">
                <a:solidFill>
                  <a:schemeClr val="accent2"/>
                </a:solidFill>
              </a:rPr>
              <a:t>M = 0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solidFill>
                  <a:schemeClr val="accent2"/>
                </a:solidFill>
              </a:rPr>
              <a:t>M</a:t>
            </a:r>
            <a:r>
              <a:rPr lang="en-US" sz="3600" b="1" baseline="-25000" dirty="0">
                <a:solidFill>
                  <a:schemeClr val="accent2"/>
                </a:solidFill>
              </a:rPr>
              <a:t>1</a:t>
            </a:r>
            <a:r>
              <a:rPr lang="en-US" sz="3600" b="1" dirty="0">
                <a:solidFill>
                  <a:schemeClr val="accent2"/>
                </a:solidFill>
              </a:rPr>
              <a:t> + M</a:t>
            </a:r>
            <a:r>
              <a:rPr lang="en-US" sz="3600" b="1" baseline="-25000" dirty="0">
                <a:solidFill>
                  <a:schemeClr val="accent2"/>
                </a:solidFill>
              </a:rPr>
              <a:t>2</a:t>
            </a:r>
            <a:r>
              <a:rPr lang="en-US" sz="3600" b="1" dirty="0">
                <a:solidFill>
                  <a:schemeClr val="accent2"/>
                </a:solidFill>
              </a:rPr>
              <a:t> + M</a:t>
            </a:r>
            <a:r>
              <a:rPr lang="en-US" sz="3600" b="1" baseline="-25000" dirty="0">
                <a:solidFill>
                  <a:schemeClr val="accent2"/>
                </a:solidFill>
              </a:rPr>
              <a:t>3</a:t>
            </a:r>
            <a:r>
              <a:rPr lang="en-US" sz="3600" b="1" dirty="0">
                <a:solidFill>
                  <a:schemeClr val="accent2"/>
                </a:solidFill>
              </a:rPr>
              <a:t> . . . = 0</a:t>
            </a:r>
          </a:p>
          <a:p>
            <a:pPr algn="ctr" eaLnBrk="1" hangingPunct="1">
              <a:spcBef>
                <a:spcPct val="50000"/>
              </a:spcBef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5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5" grpId="0" build="p"/>
      <p:bldP spid="25909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92" name="Rectangle 64"/>
          <p:cNvSpPr>
            <a:spLocks noChangeArrowheads="1"/>
          </p:cNvSpPr>
          <p:nvPr/>
        </p:nvSpPr>
        <p:spPr bwMode="auto">
          <a:xfrm rot="990262">
            <a:off x="300038" y="5189538"/>
            <a:ext cx="5232400" cy="177800"/>
          </a:xfrm>
          <a:prstGeom prst="rect">
            <a:avLst/>
          </a:prstGeom>
          <a:solidFill>
            <a:srgbClr val="99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Moment Calculations</a:t>
            </a:r>
            <a:endParaRPr lang="en-US" sz="3600" smtClean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233363" y="1674813"/>
            <a:ext cx="3074987" cy="877887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	See-Saw</a:t>
            </a:r>
          </a:p>
        </p:txBody>
      </p:sp>
      <p:sp>
        <p:nvSpPr>
          <p:cNvPr id="252947" name="Rectangle 19"/>
          <p:cNvSpPr>
            <a:spLocks noChangeArrowheads="1"/>
          </p:cNvSpPr>
          <p:nvPr/>
        </p:nvSpPr>
        <p:spPr bwMode="auto">
          <a:xfrm>
            <a:off x="304800" y="5194300"/>
            <a:ext cx="5232400" cy="177800"/>
          </a:xfrm>
          <a:prstGeom prst="rect">
            <a:avLst/>
          </a:prstGeom>
          <a:solidFill>
            <a:srgbClr val="99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AutoShape 20" descr="Plaid"/>
          <p:cNvSpPr>
            <a:spLocks noChangeArrowheads="1"/>
          </p:cNvSpPr>
          <p:nvPr/>
        </p:nvSpPr>
        <p:spPr bwMode="auto">
          <a:xfrm rot="10800000">
            <a:off x="2584450" y="5092700"/>
            <a:ext cx="673100" cy="1066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pattFill prst="plaid">
            <a:fgClr>
              <a:srgbClr val="C0C0C0"/>
            </a:fgClr>
            <a:bgClr>
              <a:srgbClr val="808080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Oval 21"/>
          <p:cNvSpPr>
            <a:spLocks noChangeArrowheads="1"/>
          </p:cNvSpPr>
          <p:nvPr/>
        </p:nvSpPr>
        <p:spPr bwMode="auto">
          <a:xfrm>
            <a:off x="2874963" y="5237163"/>
            <a:ext cx="92075" cy="92075"/>
          </a:xfrm>
          <a:prstGeom prst="ellipse">
            <a:avLst/>
          </a:prstGeom>
          <a:solidFill>
            <a:srgbClr val="1C1C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Rectangle 22" descr="Dashed downward diagonal"/>
          <p:cNvSpPr>
            <a:spLocks noChangeArrowheads="1"/>
          </p:cNvSpPr>
          <p:nvPr/>
        </p:nvSpPr>
        <p:spPr bwMode="auto">
          <a:xfrm>
            <a:off x="0" y="6118225"/>
            <a:ext cx="9144000" cy="987425"/>
          </a:xfrm>
          <a:prstGeom prst="rect">
            <a:avLst/>
          </a:prstGeom>
          <a:pattFill prst="dashDnDiag">
            <a:fgClr>
              <a:srgbClr val="006600"/>
            </a:fgClr>
            <a:bgClr>
              <a:srgbClr val="009900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52989" name="Picture 61" descr="MCj029791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0" y="3687763"/>
            <a:ext cx="1481138" cy="182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2990" name="Picture 62" descr="MCj029791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3813" y="3722688"/>
            <a:ext cx="1481137" cy="182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2991" name="Picture 63" descr="MCj029791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263" y="2962275"/>
            <a:ext cx="2119312" cy="260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6633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6633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52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2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529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52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62428E-7 L 0.00295 0.09064 " pathEditMode="relative" rAng="0" ptsTypes="AA">
                                      <p:cBhvr>
                                        <p:cTn id="37" dur="500" fill="hold"/>
                                        <p:tgtEl>
                                          <p:spTgt spid="2529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4532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08092E-6 L 0.01111 -0.09526 " pathEditMode="relative" rAng="0" ptsTypes="AA">
                                      <p:cBhvr>
                                        <p:cTn id="39" dur="500" fill="hold"/>
                                        <p:tgtEl>
                                          <p:spTgt spid="2529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" y="-47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92" grpId="0" animBg="1"/>
      <p:bldP spid="252947" grpId="0" animBg="1"/>
      <p:bldP spid="252947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64" name="Text Box 12"/>
          <p:cNvSpPr txBox="1">
            <a:spLocks noChangeArrowheads="1"/>
          </p:cNvSpPr>
          <p:nvPr/>
        </p:nvSpPr>
        <p:spPr bwMode="auto">
          <a:xfrm>
            <a:off x="5851525" y="660400"/>
            <a:ext cx="3292475" cy="347787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2000" b="1" dirty="0">
                <a:solidFill>
                  <a:schemeClr val="accent2"/>
                </a:solidFill>
                <a:cs typeface="Arial" charset="0"/>
              </a:rPr>
              <a:t>Σ</a:t>
            </a: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M = 0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chemeClr val="accent2"/>
                </a:solidFill>
                <a:cs typeface="Arial" charset="0"/>
              </a:rPr>
              <a:t>M</a:t>
            </a:r>
            <a:r>
              <a:rPr lang="en-US" sz="2000" b="1" baseline="-25000" dirty="0" smtClean="0">
                <a:solidFill>
                  <a:schemeClr val="accent2"/>
                </a:solidFill>
                <a:cs typeface="Arial" charset="0"/>
              </a:rPr>
              <a:t>1</a:t>
            </a:r>
            <a:r>
              <a:rPr lang="en-US" sz="2000" b="1" dirty="0" smtClean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= M</a:t>
            </a:r>
            <a:r>
              <a:rPr lang="en-US" sz="2000" b="1" baseline="-25000" dirty="0">
                <a:solidFill>
                  <a:schemeClr val="accent2"/>
                </a:solidFill>
                <a:cs typeface="Arial" charset="0"/>
              </a:rPr>
              <a:t>2</a:t>
            </a:r>
            <a:endParaRPr lang="el-GR" sz="1600" i="1" dirty="0">
              <a:solidFill>
                <a:srgbClr val="CC0000"/>
              </a:solidFill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F</a:t>
            </a:r>
            <a:r>
              <a:rPr lang="en-US" sz="2000" b="1" baseline="-25000" dirty="0">
                <a:solidFill>
                  <a:schemeClr val="accent2"/>
                </a:solidFill>
              </a:rPr>
              <a:t>1</a:t>
            </a:r>
            <a:r>
              <a:rPr lang="en-US" sz="2000" b="1" dirty="0">
                <a:solidFill>
                  <a:schemeClr val="accent2"/>
                </a:solidFill>
              </a:rPr>
              <a:t> x D</a:t>
            </a:r>
            <a:r>
              <a:rPr lang="en-US" sz="2000" b="1" baseline="-25000" dirty="0">
                <a:solidFill>
                  <a:schemeClr val="accent2"/>
                </a:solidFill>
              </a:rPr>
              <a:t>1</a:t>
            </a:r>
            <a:r>
              <a:rPr lang="en-US" sz="2000" b="1" dirty="0">
                <a:solidFill>
                  <a:schemeClr val="accent2"/>
                </a:solidFill>
              </a:rPr>
              <a:t> = F</a:t>
            </a:r>
            <a:r>
              <a:rPr lang="en-US" sz="2000" b="1" baseline="-25000" dirty="0">
                <a:solidFill>
                  <a:schemeClr val="accent2"/>
                </a:solidFill>
              </a:rPr>
              <a:t>2</a:t>
            </a:r>
            <a:r>
              <a:rPr lang="en-US" sz="2000" b="1" dirty="0">
                <a:solidFill>
                  <a:schemeClr val="accent2"/>
                </a:solidFill>
              </a:rPr>
              <a:t> x D</a:t>
            </a:r>
            <a:r>
              <a:rPr lang="en-US" sz="2000" b="1" baseline="-25000" dirty="0">
                <a:solidFill>
                  <a:schemeClr val="accent2"/>
                </a:solidFill>
              </a:rPr>
              <a:t>2</a:t>
            </a:r>
            <a:endParaRPr lang="en-US" sz="20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25 </a:t>
            </a:r>
            <a:r>
              <a:rPr lang="en-US" sz="2000" b="1" dirty="0" err="1">
                <a:solidFill>
                  <a:schemeClr val="accent2"/>
                </a:solidFill>
              </a:rPr>
              <a:t>lb</a:t>
            </a:r>
            <a:r>
              <a:rPr lang="en-US" sz="2000" b="1" dirty="0">
                <a:solidFill>
                  <a:schemeClr val="accent2"/>
                </a:solidFill>
              </a:rPr>
              <a:t> x 4.0 </a:t>
            </a:r>
            <a:r>
              <a:rPr lang="en-US" sz="2000" b="1" dirty="0" err="1">
                <a:solidFill>
                  <a:schemeClr val="accent2"/>
                </a:solidFill>
              </a:rPr>
              <a:t>ft</a:t>
            </a:r>
            <a:r>
              <a:rPr lang="en-US" sz="2000" b="1" dirty="0">
                <a:solidFill>
                  <a:schemeClr val="accent2"/>
                </a:solidFill>
              </a:rPr>
              <a:t> = </a:t>
            </a:r>
            <a:r>
              <a:rPr lang="en-US" sz="2000" b="1" dirty="0" smtClean="0">
                <a:solidFill>
                  <a:schemeClr val="accent2"/>
                </a:solidFill>
              </a:rPr>
              <a:t>- 40</a:t>
            </a:r>
            <a:r>
              <a:rPr lang="en-US" sz="2000" b="1" dirty="0">
                <a:solidFill>
                  <a:schemeClr val="accent2"/>
                </a:solidFill>
              </a:rPr>
              <a:t>. </a:t>
            </a:r>
            <a:r>
              <a:rPr lang="en-US" sz="2000" b="1" dirty="0" err="1">
                <a:solidFill>
                  <a:schemeClr val="accent2"/>
                </a:solidFill>
              </a:rPr>
              <a:t>lb</a:t>
            </a:r>
            <a:r>
              <a:rPr lang="en-US" sz="2000" b="1" dirty="0">
                <a:solidFill>
                  <a:schemeClr val="accent2"/>
                </a:solidFill>
              </a:rPr>
              <a:t> x D</a:t>
            </a:r>
            <a:r>
              <a:rPr lang="en-US" sz="2000" b="1" baseline="-25000" dirty="0">
                <a:solidFill>
                  <a:schemeClr val="accent2"/>
                </a:solidFill>
              </a:rPr>
              <a:t>2</a:t>
            </a:r>
            <a:endParaRPr lang="en-US" sz="20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10</a:t>
            </a:r>
            <a:r>
              <a:rPr lang="en-US" sz="2000" b="1" u="sng" dirty="0">
                <a:solidFill>
                  <a:schemeClr val="accent2"/>
                </a:solidFill>
              </a:rPr>
              <a:t>0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lb-ft</a:t>
            </a:r>
            <a:r>
              <a:rPr lang="en-US" sz="2000" b="1" dirty="0">
                <a:solidFill>
                  <a:schemeClr val="accent2"/>
                </a:solidFill>
              </a:rPr>
              <a:t> = </a:t>
            </a:r>
            <a:r>
              <a:rPr lang="en-US" sz="2000" b="1" dirty="0" smtClean="0">
                <a:solidFill>
                  <a:schemeClr val="accent2"/>
                </a:solidFill>
              </a:rPr>
              <a:t>- 40</a:t>
            </a:r>
            <a:r>
              <a:rPr lang="en-US" sz="2000" b="1" dirty="0">
                <a:solidFill>
                  <a:schemeClr val="accent2"/>
                </a:solidFill>
              </a:rPr>
              <a:t>. </a:t>
            </a:r>
            <a:r>
              <a:rPr lang="en-US" sz="2000" b="1" dirty="0" err="1">
                <a:solidFill>
                  <a:schemeClr val="accent2"/>
                </a:solidFill>
              </a:rPr>
              <a:t>lb</a:t>
            </a:r>
            <a:r>
              <a:rPr lang="en-US" sz="2000" b="1" dirty="0">
                <a:solidFill>
                  <a:schemeClr val="accent2"/>
                </a:solidFill>
              </a:rPr>
              <a:t> x D</a:t>
            </a:r>
            <a:r>
              <a:rPr lang="en-US" sz="2000" b="1" baseline="-25000" dirty="0">
                <a:solidFill>
                  <a:schemeClr val="accent2"/>
                </a:solidFill>
              </a:rPr>
              <a:t>2</a:t>
            </a:r>
          </a:p>
          <a:p>
            <a:pPr eaLnBrk="1" hangingPunct="1">
              <a:spcBef>
                <a:spcPct val="50000"/>
              </a:spcBef>
            </a:pPr>
            <a:endParaRPr lang="en-US" sz="2000" b="1" baseline="-25000" dirty="0">
              <a:solidFill>
                <a:schemeClr val="accent2"/>
              </a:solidFill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000" b="1" baseline="-25000" dirty="0">
              <a:solidFill>
                <a:schemeClr val="accent2"/>
              </a:solidFill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000" b="1" baseline="-25000" dirty="0">
              <a:solidFill>
                <a:schemeClr val="accent2"/>
              </a:solidFill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000" b="1" baseline="-25000" dirty="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398463" y="0"/>
            <a:ext cx="8501062" cy="828675"/>
          </a:xfrm>
        </p:spPr>
        <p:txBody>
          <a:bodyPr/>
          <a:lstStyle/>
          <a:p>
            <a:pPr eaLnBrk="1" hangingPunct="1"/>
            <a:r>
              <a:rPr lang="en-US" smtClean="0"/>
              <a:t>Moment Calculations</a:t>
            </a:r>
            <a:endParaRPr lang="en-US" sz="3600" smtClean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xfrm>
            <a:off x="119063" y="922338"/>
            <a:ext cx="3336925" cy="936625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	See-Saw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04800" y="5194300"/>
            <a:ext cx="5232400" cy="177800"/>
          </a:xfrm>
          <a:prstGeom prst="rect">
            <a:avLst/>
          </a:prstGeom>
          <a:solidFill>
            <a:srgbClr val="99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AutoShape 6" descr="Plaid"/>
          <p:cNvSpPr>
            <a:spLocks noChangeArrowheads="1"/>
          </p:cNvSpPr>
          <p:nvPr/>
        </p:nvSpPr>
        <p:spPr bwMode="auto">
          <a:xfrm rot="10800000">
            <a:off x="2584450" y="5092700"/>
            <a:ext cx="673100" cy="1066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pattFill prst="plaid">
            <a:fgClr>
              <a:srgbClr val="C0C0C0"/>
            </a:fgClr>
            <a:bgClr>
              <a:srgbClr val="808080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Oval 7"/>
          <p:cNvSpPr>
            <a:spLocks noChangeArrowheads="1"/>
          </p:cNvSpPr>
          <p:nvPr/>
        </p:nvSpPr>
        <p:spPr bwMode="auto">
          <a:xfrm>
            <a:off x="2874963" y="5237163"/>
            <a:ext cx="92075" cy="92075"/>
          </a:xfrm>
          <a:prstGeom prst="ellipse">
            <a:avLst/>
          </a:prstGeom>
          <a:solidFill>
            <a:srgbClr val="1C1C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Rectangle 8" descr="Dashed downward diagonal"/>
          <p:cNvSpPr>
            <a:spLocks noChangeArrowheads="1"/>
          </p:cNvSpPr>
          <p:nvPr/>
        </p:nvSpPr>
        <p:spPr bwMode="auto">
          <a:xfrm>
            <a:off x="-355600" y="6118225"/>
            <a:ext cx="10350500" cy="1320800"/>
          </a:xfrm>
          <a:prstGeom prst="rect">
            <a:avLst/>
          </a:prstGeom>
          <a:pattFill prst="dashDnDiag">
            <a:fgClr>
              <a:srgbClr val="006600"/>
            </a:fgClr>
            <a:bgClr>
              <a:srgbClr val="009900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53962" name="Picture 10" descr="MCj029791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3813" y="3722688"/>
            <a:ext cx="1481137" cy="182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3963" name="Picture 11" descr="MCj029791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263" y="2962275"/>
            <a:ext cx="2119312" cy="260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3965" name="AutoShape 13"/>
          <p:cNvSpPr>
            <a:spLocks noChangeArrowheads="1"/>
          </p:cNvSpPr>
          <p:nvPr/>
        </p:nvSpPr>
        <p:spPr bwMode="auto">
          <a:xfrm>
            <a:off x="495300" y="3930650"/>
            <a:ext cx="623888" cy="1233488"/>
          </a:xfrm>
          <a:prstGeom prst="downArrow">
            <a:avLst>
              <a:gd name="adj1" fmla="val 50000"/>
              <a:gd name="adj2" fmla="val 49427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66" name="AutoShape 14"/>
          <p:cNvSpPr>
            <a:spLocks noChangeArrowheads="1"/>
          </p:cNvSpPr>
          <p:nvPr/>
        </p:nvSpPr>
        <p:spPr bwMode="auto">
          <a:xfrm>
            <a:off x="3822700" y="3214688"/>
            <a:ext cx="623888" cy="1944687"/>
          </a:xfrm>
          <a:prstGeom prst="downArrow">
            <a:avLst>
              <a:gd name="adj1" fmla="val 50000"/>
              <a:gd name="adj2" fmla="val 77926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67" name="Text Box 15"/>
          <p:cNvSpPr txBox="1">
            <a:spLocks noChangeArrowheads="1"/>
          </p:cNvSpPr>
          <p:nvPr/>
        </p:nvSpPr>
        <p:spPr bwMode="auto">
          <a:xfrm>
            <a:off x="331788" y="3486150"/>
            <a:ext cx="1279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chemeClr val="accent2"/>
                </a:solidFill>
              </a:rPr>
              <a:t>F</a:t>
            </a:r>
            <a:r>
              <a:rPr lang="en-US" sz="1600" b="1" baseline="-25000">
                <a:solidFill>
                  <a:schemeClr val="accent2"/>
                </a:solidFill>
              </a:rPr>
              <a:t>1</a:t>
            </a:r>
            <a:r>
              <a:rPr lang="en-US" sz="1600" b="1">
                <a:solidFill>
                  <a:schemeClr val="accent2"/>
                </a:solidFill>
              </a:rPr>
              <a:t> = 25 lb</a:t>
            </a:r>
          </a:p>
        </p:txBody>
      </p:sp>
      <p:sp>
        <p:nvSpPr>
          <p:cNvPr id="253968" name="Text Box 16"/>
          <p:cNvSpPr txBox="1">
            <a:spLocks noChangeArrowheads="1"/>
          </p:cNvSpPr>
          <p:nvPr/>
        </p:nvSpPr>
        <p:spPr bwMode="auto">
          <a:xfrm>
            <a:off x="3681413" y="2854325"/>
            <a:ext cx="1177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chemeClr val="accent2"/>
                </a:solidFill>
              </a:rPr>
              <a:t>F</a:t>
            </a:r>
            <a:r>
              <a:rPr lang="en-US" sz="1600" b="1" baseline="-25000">
                <a:solidFill>
                  <a:schemeClr val="accent2"/>
                </a:solidFill>
              </a:rPr>
              <a:t>2</a:t>
            </a:r>
            <a:r>
              <a:rPr lang="en-US" sz="1600" b="1">
                <a:solidFill>
                  <a:schemeClr val="accent2"/>
                </a:solidFill>
              </a:rPr>
              <a:t> = 40. lb</a:t>
            </a:r>
          </a:p>
        </p:txBody>
      </p:sp>
      <p:grpSp>
        <p:nvGrpSpPr>
          <p:cNvPr id="22543" name="Group 40"/>
          <p:cNvGrpSpPr>
            <a:grpSpLocks/>
          </p:cNvGrpSpPr>
          <p:nvPr/>
        </p:nvGrpSpPr>
        <p:grpSpPr bwMode="auto">
          <a:xfrm>
            <a:off x="809625" y="5257800"/>
            <a:ext cx="2114550" cy="800100"/>
            <a:chOff x="510" y="3312"/>
            <a:chExt cx="1332" cy="504"/>
          </a:xfrm>
        </p:grpSpPr>
        <p:sp>
          <p:nvSpPr>
            <p:cNvPr id="22563" name="Line 17"/>
            <p:cNvSpPr>
              <a:spLocks noChangeShapeType="1"/>
            </p:cNvSpPr>
            <p:nvPr/>
          </p:nvSpPr>
          <p:spPr bwMode="auto">
            <a:xfrm>
              <a:off x="516" y="3318"/>
              <a:ext cx="0" cy="4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4" name="Line 19"/>
            <p:cNvSpPr>
              <a:spLocks noChangeShapeType="1"/>
            </p:cNvSpPr>
            <p:nvPr/>
          </p:nvSpPr>
          <p:spPr bwMode="auto">
            <a:xfrm>
              <a:off x="1842" y="3312"/>
              <a:ext cx="0" cy="4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5" name="Line 20"/>
            <p:cNvSpPr>
              <a:spLocks noChangeShapeType="1"/>
            </p:cNvSpPr>
            <p:nvPr/>
          </p:nvSpPr>
          <p:spPr bwMode="auto">
            <a:xfrm>
              <a:off x="510" y="3612"/>
              <a:ext cx="132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6" name="Text Box 22"/>
            <p:cNvSpPr txBox="1">
              <a:spLocks noChangeArrowheads="1"/>
            </p:cNvSpPr>
            <p:nvPr/>
          </p:nvSpPr>
          <p:spPr bwMode="auto">
            <a:xfrm>
              <a:off x="763" y="3492"/>
              <a:ext cx="785" cy="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>
                  <a:solidFill>
                    <a:schemeClr val="accent2"/>
                  </a:solidFill>
                </a:rPr>
                <a:t>D</a:t>
              </a:r>
              <a:r>
                <a:rPr lang="en-US" sz="1600" b="1" baseline="-25000">
                  <a:solidFill>
                    <a:schemeClr val="accent2"/>
                  </a:solidFill>
                </a:rPr>
                <a:t>1</a:t>
              </a:r>
              <a:r>
                <a:rPr lang="en-US" sz="1600" b="1">
                  <a:solidFill>
                    <a:schemeClr val="accent2"/>
                  </a:solidFill>
                </a:rPr>
                <a:t> = 4.0 ft</a:t>
              </a: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2914650" y="5267325"/>
            <a:ext cx="2373313" cy="790575"/>
            <a:chOff x="1836" y="3318"/>
            <a:chExt cx="1495" cy="498"/>
          </a:xfrm>
        </p:grpSpPr>
        <p:sp>
          <p:nvSpPr>
            <p:cNvPr id="22560" name="Line 18"/>
            <p:cNvSpPr>
              <a:spLocks noChangeShapeType="1"/>
            </p:cNvSpPr>
            <p:nvPr/>
          </p:nvSpPr>
          <p:spPr bwMode="auto">
            <a:xfrm>
              <a:off x="2610" y="3318"/>
              <a:ext cx="0" cy="4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1" name="Line 21"/>
            <p:cNvSpPr>
              <a:spLocks noChangeShapeType="1"/>
            </p:cNvSpPr>
            <p:nvPr/>
          </p:nvSpPr>
          <p:spPr bwMode="auto">
            <a:xfrm>
              <a:off x="1836" y="3612"/>
              <a:ext cx="7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2" name="Text Box 24"/>
            <p:cNvSpPr txBox="1">
              <a:spLocks noChangeArrowheads="1"/>
            </p:cNvSpPr>
            <p:nvPr/>
          </p:nvSpPr>
          <p:spPr bwMode="auto">
            <a:xfrm>
              <a:off x="2589" y="3493"/>
              <a:ext cx="74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b="1">
                  <a:solidFill>
                    <a:schemeClr val="accent2"/>
                  </a:solidFill>
                </a:rPr>
                <a:t>D</a:t>
              </a:r>
              <a:r>
                <a:rPr lang="en-US" sz="1600" b="1" baseline="-25000">
                  <a:solidFill>
                    <a:schemeClr val="accent2"/>
                  </a:solidFill>
                </a:rPr>
                <a:t>2</a:t>
              </a:r>
              <a:r>
                <a:rPr lang="en-US" sz="1600" b="1">
                  <a:solidFill>
                    <a:schemeClr val="accent2"/>
                  </a:solidFill>
                </a:rPr>
                <a:t> = ? ft</a:t>
              </a:r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5915818" y="2829063"/>
            <a:ext cx="2297112" cy="1587"/>
            <a:chOff x="3755" y="2963"/>
            <a:chExt cx="1447" cy="1"/>
          </a:xfrm>
        </p:grpSpPr>
        <p:sp>
          <p:nvSpPr>
            <p:cNvPr id="22558" name="Line 26"/>
            <p:cNvSpPr>
              <a:spLocks noChangeShapeType="1"/>
            </p:cNvSpPr>
            <p:nvPr/>
          </p:nvSpPr>
          <p:spPr bwMode="auto">
            <a:xfrm>
              <a:off x="3755" y="2963"/>
              <a:ext cx="621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9" name="Line 27"/>
            <p:cNvSpPr>
              <a:spLocks noChangeShapeType="1"/>
            </p:cNvSpPr>
            <p:nvPr/>
          </p:nvSpPr>
          <p:spPr bwMode="auto">
            <a:xfrm>
              <a:off x="4544" y="2964"/>
              <a:ext cx="658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3981" name="Text Box 29"/>
          <p:cNvSpPr txBox="1">
            <a:spLocks noChangeArrowheads="1"/>
          </p:cNvSpPr>
          <p:nvPr/>
        </p:nvSpPr>
        <p:spPr bwMode="auto">
          <a:xfrm>
            <a:off x="5947568" y="2765424"/>
            <a:ext cx="23383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66CC"/>
                </a:solidFill>
              </a:rPr>
              <a:t> </a:t>
            </a:r>
            <a:r>
              <a:rPr lang="en-US" sz="2000" b="1" dirty="0" smtClean="0">
                <a:solidFill>
                  <a:srgbClr val="0066CC"/>
                </a:solidFill>
              </a:rPr>
              <a:t>- </a:t>
            </a:r>
            <a:r>
              <a:rPr lang="en-US" sz="1800" b="1" dirty="0" smtClean="0">
                <a:solidFill>
                  <a:schemeClr val="accent2"/>
                </a:solidFill>
              </a:rPr>
              <a:t>40</a:t>
            </a:r>
            <a:r>
              <a:rPr lang="en-US" sz="1800" b="1" dirty="0">
                <a:solidFill>
                  <a:schemeClr val="accent2"/>
                </a:solidFill>
              </a:rPr>
              <a:t>. </a:t>
            </a:r>
            <a:r>
              <a:rPr lang="en-US" sz="1800" b="1" dirty="0" err="1">
                <a:solidFill>
                  <a:schemeClr val="accent2"/>
                </a:solidFill>
              </a:rPr>
              <a:t>lb</a:t>
            </a:r>
            <a:r>
              <a:rPr lang="en-US" sz="1800" b="1" dirty="0">
                <a:solidFill>
                  <a:schemeClr val="accent2"/>
                </a:solidFill>
              </a:rPr>
              <a:t>         </a:t>
            </a:r>
            <a:r>
              <a:rPr lang="en-US" sz="1800" b="1" dirty="0" smtClean="0">
                <a:solidFill>
                  <a:schemeClr val="accent2"/>
                </a:solidFill>
              </a:rPr>
              <a:t>- 40</a:t>
            </a:r>
            <a:r>
              <a:rPr lang="en-US" sz="1800" b="1" dirty="0">
                <a:solidFill>
                  <a:schemeClr val="accent2"/>
                </a:solidFill>
              </a:rPr>
              <a:t>. </a:t>
            </a:r>
            <a:r>
              <a:rPr lang="en-US" sz="1800" b="1" dirty="0" err="1">
                <a:solidFill>
                  <a:schemeClr val="accent2"/>
                </a:solidFill>
              </a:rPr>
              <a:t>lb</a:t>
            </a:r>
            <a:r>
              <a:rPr lang="en-US" sz="1800" dirty="0"/>
              <a:t> </a:t>
            </a:r>
          </a:p>
        </p:txBody>
      </p:sp>
      <p:sp>
        <p:nvSpPr>
          <p:cNvPr id="253982" name="Line 30"/>
          <p:cNvSpPr>
            <a:spLocks noChangeShapeType="1"/>
          </p:cNvSpPr>
          <p:nvPr/>
        </p:nvSpPr>
        <p:spPr bwMode="auto">
          <a:xfrm flipH="1">
            <a:off x="7608027" y="2606698"/>
            <a:ext cx="300037" cy="180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83" name="Line 31"/>
          <p:cNvSpPr>
            <a:spLocks noChangeShapeType="1"/>
          </p:cNvSpPr>
          <p:nvPr/>
        </p:nvSpPr>
        <p:spPr bwMode="auto">
          <a:xfrm flipH="1">
            <a:off x="7667879" y="2870200"/>
            <a:ext cx="230188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84" name="Line 32"/>
          <p:cNvSpPr>
            <a:spLocks noChangeShapeType="1"/>
          </p:cNvSpPr>
          <p:nvPr/>
        </p:nvSpPr>
        <p:spPr bwMode="auto">
          <a:xfrm flipH="1">
            <a:off x="6446838" y="2867025"/>
            <a:ext cx="322262" cy="190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85" name="Line 33"/>
          <p:cNvSpPr>
            <a:spLocks noChangeShapeType="1"/>
          </p:cNvSpPr>
          <p:nvPr/>
        </p:nvSpPr>
        <p:spPr bwMode="auto">
          <a:xfrm flipH="1">
            <a:off x="6443597" y="2551112"/>
            <a:ext cx="322262" cy="190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86" name="Text Box 34"/>
          <p:cNvSpPr txBox="1">
            <a:spLocks noChangeArrowheads="1"/>
          </p:cNvSpPr>
          <p:nvPr/>
        </p:nvSpPr>
        <p:spPr bwMode="auto">
          <a:xfrm>
            <a:off x="6084887" y="3219372"/>
            <a:ext cx="1958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</a:rPr>
              <a:t>2.5 </a:t>
            </a:r>
            <a:r>
              <a:rPr lang="en-US" sz="2000" b="1" dirty="0" err="1">
                <a:solidFill>
                  <a:srgbClr val="FF0000"/>
                </a:solidFill>
              </a:rPr>
              <a:t>ft</a:t>
            </a:r>
            <a:r>
              <a:rPr lang="en-US" sz="2000" b="1" dirty="0">
                <a:solidFill>
                  <a:srgbClr val="FF0000"/>
                </a:solidFill>
              </a:rPr>
              <a:t> = D</a:t>
            </a:r>
            <a:r>
              <a:rPr lang="en-US" sz="2000" b="1" baseline="-25000" dirty="0">
                <a:solidFill>
                  <a:srgbClr val="FF0000"/>
                </a:solidFill>
              </a:rPr>
              <a:t>2</a:t>
            </a:r>
          </a:p>
        </p:txBody>
      </p: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2540000" y="4333875"/>
            <a:ext cx="752475" cy="692150"/>
            <a:chOff x="1600" y="2730"/>
            <a:chExt cx="474" cy="436"/>
          </a:xfrm>
        </p:grpSpPr>
        <p:sp>
          <p:nvSpPr>
            <p:cNvPr id="22556" name="AutoShape 36"/>
            <p:cNvSpPr>
              <a:spLocks noChangeArrowheads="1"/>
            </p:cNvSpPr>
            <p:nvPr/>
          </p:nvSpPr>
          <p:spPr bwMode="auto">
            <a:xfrm flipH="1">
              <a:off x="1600" y="2730"/>
              <a:ext cx="474" cy="4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44 w 21600"/>
                <a:gd name="T19" fmla="*/ 3171 h 21600"/>
                <a:gd name="T20" fmla="*/ 18456 w 21600"/>
                <a:gd name="T21" fmla="*/ 1842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016" y="8325"/>
                  </a:moveTo>
                  <a:cubicBezTo>
                    <a:pt x="17924" y="4700"/>
                    <a:pt x="14585" y="2219"/>
                    <a:pt x="10800" y="2219"/>
                  </a:cubicBezTo>
                  <a:cubicBezTo>
                    <a:pt x="6552" y="2218"/>
                    <a:pt x="2944" y="5326"/>
                    <a:pt x="2313" y="9527"/>
                  </a:cubicBezTo>
                  <a:lnTo>
                    <a:pt x="119" y="9197"/>
                  </a:lnTo>
                  <a:cubicBezTo>
                    <a:pt x="912" y="3911"/>
                    <a:pt x="5454" y="-1"/>
                    <a:pt x="10800" y="0"/>
                  </a:cubicBezTo>
                  <a:cubicBezTo>
                    <a:pt x="15564" y="0"/>
                    <a:pt x="19766" y="3122"/>
                    <a:pt x="21141" y="7685"/>
                  </a:cubicBezTo>
                  <a:lnTo>
                    <a:pt x="23726" y="6906"/>
                  </a:lnTo>
                  <a:lnTo>
                    <a:pt x="21177" y="11653"/>
                  </a:lnTo>
                  <a:lnTo>
                    <a:pt x="16431" y="9103"/>
                  </a:lnTo>
                  <a:lnTo>
                    <a:pt x="19016" y="8325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7" name="Text Box 37"/>
            <p:cNvSpPr txBox="1">
              <a:spLocks noChangeArrowheads="1"/>
            </p:cNvSpPr>
            <p:nvPr/>
          </p:nvSpPr>
          <p:spPr bwMode="auto">
            <a:xfrm>
              <a:off x="1698" y="2734"/>
              <a:ext cx="32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+</a:t>
              </a:r>
            </a:p>
          </p:txBody>
        </p:sp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2368550" y="3892550"/>
            <a:ext cx="1084263" cy="933450"/>
            <a:chOff x="399" y="1978"/>
            <a:chExt cx="683" cy="588"/>
          </a:xfrm>
        </p:grpSpPr>
        <p:sp>
          <p:nvSpPr>
            <p:cNvPr id="22554" name="AutoShape 40"/>
            <p:cNvSpPr>
              <a:spLocks noChangeArrowheads="1"/>
            </p:cNvSpPr>
            <p:nvPr/>
          </p:nvSpPr>
          <p:spPr bwMode="auto">
            <a:xfrm>
              <a:off x="495" y="1978"/>
              <a:ext cx="498" cy="3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6 w 21600"/>
                <a:gd name="T19" fmla="*/ 3141 h 21600"/>
                <a:gd name="T20" fmla="*/ 18434 w 21600"/>
                <a:gd name="T21" fmla="*/ 1845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016" y="8325"/>
                  </a:moveTo>
                  <a:cubicBezTo>
                    <a:pt x="17924" y="4700"/>
                    <a:pt x="14585" y="2219"/>
                    <a:pt x="10800" y="2219"/>
                  </a:cubicBezTo>
                  <a:cubicBezTo>
                    <a:pt x="6552" y="2218"/>
                    <a:pt x="2944" y="5326"/>
                    <a:pt x="2313" y="9527"/>
                  </a:cubicBezTo>
                  <a:lnTo>
                    <a:pt x="119" y="9197"/>
                  </a:lnTo>
                  <a:cubicBezTo>
                    <a:pt x="912" y="3911"/>
                    <a:pt x="5454" y="-1"/>
                    <a:pt x="10800" y="0"/>
                  </a:cubicBezTo>
                  <a:cubicBezTo>
                    <a:pt x="15564" y="0"/>
                    <a:pt x="19766" y="3122"/>
                    <a:pt x="21141" y="7685"/>
                  </a:cubicBezTo>
                  <a:lnTo>
                    <a:pt x="23726" y="6906"/>
                  </a:lnTo>
                  <a:lnTo>
                    <a:pt x="21177" y="11653"/>
                  </a:lnTo>
                  <a:lnTo>
                    <a:pt x="16431" y="9103"/>
                  </a:lnTo>
                  <a:lnTo>
                    <a:pt x="19016" y="8325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5" name="Text Box 41"/>
            <p:cNvSpPr txBox="1">
              <a:spLocks noChangeArrowheads="1"/>
            </p:cNvSpPr>
            <p:nvPr/>
          </p:nvSpPr>
          <p:spPr bwMode="auto">
            <a:xfrm flipH="1">
              <a:off x="399" y="2086"/>
              <a:ext cx="683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4400" b="1">
                  <a:cs typeface="Arial" charset="0"/>
                </a:rPr>
                <a:t>¯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62428E-7 L -0.07552 -4.62428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39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8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2539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3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2539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53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2539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253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53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253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253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253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253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53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53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53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53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253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64" grpId="0" uiExpand="1" build="p" animBg="1" autoUpdateAnimBg="0"/>
      <p:bldP spid="253965" grpId="0" animBg="1"/>
      <p:bldP spid="253966" grpId="0" animBg="1"/>
      <p:bldP spid="253967" grpId="0"/>
      <p:bldP spid="253968" grpId="0"/>
      <p:bldP spid="253981" grpId="0"/>
      <p:bldP spid="253982" grpId="0" animBg="1"/>
      <p:bldP spid="253983" grpId="0" animBg="1"/>
      <p:bldP spid="253984" grpId="0" animBg="1"/>
      <p:bldP spid="253985" grpId="0" animBg="1"/>
      <p:bldP spid="25398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Text Box 2"/>
          <p:cNvSpPr txBox="1">
            <a:spLocks noChangeArrowheads="1"/>
          </p:cNvSpPr>
          <p:nvPr/>
        </p:nvSpPr>
        <p:spPr bwMode="auto">
          <a:xfrm>
            <a:off x="5453063" y="2058988"/>
            <a:ext cx="3568700" cy="380360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l-GR" sz="1800" b="1" dirty="0">
                <a:solidFill>
                  <a:schemeClr val="accent2"/>
                </a:solidFill>
              </a:rPr>
              <a:t>Σ</a:t>
            </a:r>
            <a:r>
              <a:rPr lang="en-US" sz="1800" b="1" dirty="0">
                <a:solidFill>
                  <a:schemeClr val="accent2"/>
                </a:solidFill>
              </a:rPr>
              <a:t>M = 0</a:t>
            </a: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sz="1800" b="1" dirty="0" smtClean="0">
                <a:solidFill>
                  <a:schemeClr val="accent2"/>
                </a:solidFill>
              </a:rPr>
              <a:t>M</a:t>
            </a:r>
            <a:r>
              <a:rPr lang="en-US" sz="1800" b="1" baseline="-25000" dirty="0" smtClean="0">
                <a:solidFill>
                  <a:schemeClr val="accent2"/>
                </a:solidFill>
              </a:rPr>
              <a:t>B</a:t>
            </a:r>
            <a:r>
              <a:rPr lang="en-US" sz="1800" b="1" dirty="0" smtClean="0">
                <a:solidFill>
                  <a:schemeClr val="accent2"/>
                </a:solidFill>
              </a:rPr>
              <a:t> </a:t>
            </a:r>
            <a:r>
              <a:rPr lang="en-US" sz="1800" b="1" dirty="0">
                <a:solidFill>
                  <a:schemeClr val="accent2"/>
                </a:solidFill>
              </a:rPr>
              <a:t>= M</a:t>
            </a:r>
            <a:r>
              <a:rPr lang="en-US" sz="1800" b="1" baseline="-25000" dirty="0">
                <a:solidFill>
                  <a:schemeClr val="accent2"/>
                </a:solidFill>
              </a:rPr>
              <a:t>C</a:t>
            </a: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sz="1800" b="1" dirty="0" err="1">
                <a:solidFill>
                  <a:schemeClr val="accent2"/>
                </a:solidFill>
              </a:rPr>
              <a:t>R</a:t>
            </a:r>
            <a:r>
              <a:rPr lang="en-US" sz="1800" b="1" baseline="-25000" dirty="0" err="1">
                <a:solidFill>
                  <a:schemeClr val="accent2"/>
                </a:solidFill>
              </a:rPr>
              <a:t>By</a:t>
            </a:r>
            <a:r>
              <a:rPr lang="en-US" sz="1800" b="1" dirty="0">
                <a:solidFill>
                  <a:schemeClr val="accent2"/>
                </a:solidFill>
              </a:rPr>
              <a:t> x D</a:t>
            </a:r>
            <a:r>
              <a:rPr lang="en-US" sz="1800" b="1" baseline="-25000" dirty="0">
                <a:solidFill>
                  <a:schemeClr val="accent2"/>
                </a:solidFill>
              </a:rPr>
              <a:t>AB</a:t>
            </a:r>
            <a:r>
              <a:rPr lang="en-US" sz="1800" b="1" dirty="0">
                <a:solidFill>
                  <a:schemeClr val="accent2"/>
                </a:solidFill>
              </a:rPr>
              <a:t> = F</a:t>
            </a:r>
            <a:r>
              <a:rPr lang="en-US" sz="1800" b="1" baseline="-25000" dirty="0">
                <a:solidFill>
                  <a:schemeClr val="accent2"/>
                </a:solidFill>
              </a:rPr>
              <a:t>C</a:t>
            </a:r>
            <a:r>
              <a:rPr lang="en-US" sz="1800" b="1" dirty="0">
                <a:solidFill>
                  <a:schemeClr val="accent2"/>
                </a:solidFill>
              </a:rPr>
              <a:t> x D</a:t>
            </a:r>
            <a:r>
              <a:rPr lang="en-US" sz="1800" b="1" baseline="-25000" dirty="0">
                <a:solidFill>
                  <a:schemeClr val="accent2"/>
                </a:solidFill>
              </a:rPr>
              <a:t>AC</a:t>
            </a:r>
            <a:r>
              <a:rPr lang="en-US" sz="1800" b="1" dirty="0">
                <a:solidFill>
                  <a:schemeClr val="accent2"/>
                </a:solidFill>
              </a:rPr>
              <a:t> </a:t>
            </a: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sz="1800" b="1" dirty="0" err="1">
                <a:solidFill>
                  <a:schemeClr val="accent2"/>
                </a:solidFill>
              </a:rPr>
              <a:t>R</a:t>
            </a:r>
            <a:r>
              <a:rPr lang="en-US" sz="1800" b="1" baseline="-25000" dirty="0" err="1">
                <a:solidFill>
                  <a:schemeClr val="accent2"/>
                </a:solidFill>
              </a:rPr>
              <a:t>By</a:t>
            </a:r>
            <a:r>
              <a:rPr lang="en-US" sz="1800" b="1" dirty="0">
                <a:solidFill>
                  <a:schemeClr val="accent2"/>
                </a:solidFill>
              </a:rPr>
              <a:t> x 10.00 </a:t>
            </a:r>
            <a:r>
              <a:rPr lang="en-US" sz="1800" b="1" dirty="0" err="1">
                <a:solidFill>
                  <a:schemeClr val="accent2"/>
                </a:solidFill>
              </a:rPr>
              <a:t>ft</a:t>
            </a:r>
            <a:r>
              <a:rPr lang="en-US" sz="1800" b="1" dirty="0">
                <a:solidFill>
                  <a:schemeClr val="accent2"/>
                </a:solidFill>
              </a:rPr>
              <a:t> = 35.0 </a:t>
            </a:r>
            <a:r>
              <a:rPr lang="en-US" sz="1800" b="1" dirty="0" err="1">
                <a:solidFill>
                  <a:schemeClr val="accent2"/>
                </a:solidFill>
              </a:rPr>
              <a:t>lb</a:t>
            </a:r>
            <a:r>
              <a:rPr lang="en-US" sz="1800" b="1" dirty="0">
                <a:solidFill>
                  <a:schemeClr val="accent2"/>
                </a:solidFill>
              </a:rPr>
              <a:t> x 3.00 </a:t>
            </a:r>
            <a:r>
              <a:rPr lang="en-US" sz="1800" b="1" dirty="0" err="1">
                <a:solidFill>
                  <a:schemeClr val="accent2"/>
                </a:solidFill>
              </a:rPr>
              <a:t>ft</a:t>
            </a:r>
            <a:endParaRPr lang="en-US" sz="1800" b="1" dirty="0">
              <a:solidFill>
                <a:schemeClr val="accent2"/>
              </a:solidFill>
            </a:endParaRP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sz="1800" b="1" dirty="0" err="1">
                <a:solidFill>
                  <a:schemeClr val="accent2"/>
                </a:solidFill>
              </a:rPr>
              <a:t>R</a:t>
            </a:r>
            <a:r>
              <a:rPr lang="en-US" sz="1800" b="1" baseline="-25000" dirty="0" err="1">
                <a:solidFill>
                  <a:schemeClr val="accent2"/>
                </a:solidFill>
              </a:rPr>
              <a:t>By</a:t>
            </a:r>
            <a:r>
              <a:rPr lang="en-US" sz="1800" b="1" dirty="0">
                <a:solidFill>
                  <a:schemeClr val="accent2"/>
                </a:solidFill>
              </a:rPr>
              <a:t> x 10.00 </a:t>
            </a:r>
            <a:r>
              <a:rPr lang="en-US" sz="1800" b="1" dirty="0" err="1">
                <a:solidFill>
                  <a:schemeClr val="accent2"/>
                </a:solidFill>
              </a:rPr>
              <a:t>ft</a:t>
            </a:r>
            <a:r>
              <a:rPr lang="en-US" sz="1800" b="1" dirty="0">
                <a:solidFill>
                  <a:schemeClr val="accent2"/>
                </a:solidFill>
              </a:rPr>
              <a:t> = 105 </a:t>
            </a:r>
            <a:r>
              <a:rPr lang="en-US" sz="1800" b="1" dirty="0" err="1">
                <a:solidFill>
                  <a:schemeClr val="accent2"/>
                </a:solidFill>
              </a:rPr>
              <a:t>lb-ft</a:t>
            </a:r>
            <a:endParaRPr lang="en-US" sz="1800" b="1" dirty="0">
              <a:solidFill>
                <a:schemeClr val="accent2"/>
              </a:solidFill>
            </a:endParaRPr>
          </a:p>
          <a:p>
            <a:pPr>
              <a:spcBef>
                <a:spcPct val="25000"/>
              </a:spcBef>
              <a:spcAft>
                <a:spcPct val="25000"/>
              </a:spcAft>
            </a:pPr>
            <a:endParaRPr lang="en-US" sz="1800" b="1" dirty="0">
              <a:solidFill>
                <a:schemeClr val="accent2"/>
              </a:solidFill>
            </a:endParaRPr>
          </a:p>
          <a:p>
            <a:pPr>
              <a:spcBef>
                <a:spcPct val="25000"/>
              </a:spcBef>
              <a:spcAft>
                <a:spcPct val="25000"/>
              </a:spcAft>
            </a:pPr>
            <a:endParaRPr lang="en-US" sz="1800" b="1" dirty="0">
              <a:solidFill>
                <a:schemeClr val="accent2"/>
              </a:solidFill>
            </a:endParaRPr>
          </a:p>
          <a:p>
            <a:pPr>
              <a:spcBef>
                <a:spcPct val="25000"/>
              </a:spcBef>
              <a:spcAft>
                <a:spcPct val="25000"/>
              </a:spcAft>
            </a:pPr>
            <a:endParaRPr lang="en-US" sz="2000" b="1" baseline="-25000" dirty="0">
              <a:solidFill>
                <a:schemeClr val="accent2"/>
              </a:solidFill>
              <a:cs typeface="Arial" charset="0"/>
            </a:endParaRPr>
          </a:p>
          <a:p>
            <a:pPr>
              <a:spcBef>
                <a:spcPct val="25000"/>
              </a:spcBef>
              <a:spcAft>
                <a:spcPct val="25000"/>
              </a:spcAft>
            </a:pPr>
            <a:endParaRPr lang="en-US" sz="2000" b="1" baseline="-25000" dirty="0">
              <a:solidFill>
                <a:schemeClr val="accent2"/>
              </a:solidFill>
              <a:cs typeface="Arial" charset="0"/>
            </a:endParaRPr>
          </a:p>
          <a:p>
            <a:pPr>
              <a:spcBef>
                <a:spcPct val="25000"/>
              </a:spcBef>
              <a:spcAft>
                <a:spcPct val="25000"/>
              </a:spcAft>
            </a:pPr>
            <a:endParaRPr lang="en-US" sz="2000" b="1" baseline="-25000" dirty="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501063" cy="825500"/>
          </a:xfrm>
        </p:spPr>
        <p:txBody>
          <a:bodyPr/>
          <a:lstStyle/>
          <a:p>
            <a:pPr eaLnBrk="1" hangingPunct="1"/>
            <a:r>
              <a:rPr lang="en-US" smtClean="0"/>
              <a:t>Moment Calculations</a:t>
            </a:r>
          </a:p>
        </p:txBody>
      </p:sp>
      <p:sp>
        <p:nvSpPr>
          <p:cNvPr id="47107" name="Rectangle 4"/>
          <p:cNvSpPr>
            <a:spLocks noGrp="1" noChangeArrowheads="1"/>
          </p:cNvSpPr>
          <p:nvPr>
            <p:ph idx="1"/>
          </p:nvPr>
        </p:nvSpPr>
        <p:spPr>
          <a:xfrm>
            <a:off x="0" y="903288"/>
            <a:ext cx="4011613" cy="10937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	Loaded Beam</a:t>
            </a:r>
            <a:endParaRPr lang="en-US" sz="4000" smtClean="0"/>
          </a:p>
        </p:txBody>
      </p:sp>
      <p:sp>
        <p:nvSpPr>
          <p:cNvPr id="47108" name="Rectangle 33" descr="Oak"/>
          <p:cNvSpPr>
            <a:spLocks noChangeArrowheads="1"/>
          </p:cNvSpPr>
          <p:nvPr/>
        </p:nvSpPr>
        <p:spPr bwMode="auto">
          <a:xfrm>
            <a:off x="463550" y="4489450"/>
            <a:ext cx="4238625" cy="249238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082" name="AutoShape 34"/>
          <p:cNvSpPr>
            <a:spLocks noChangeArrowheads="1"/>
          </p:cNvSpPr>
          <p:nvPr/>
        </p:nvSpPr>
        <p:spPr bwMode="auto">
          <a:xfrm>
            <a:off x="241300" y="4730750"/>
            <a:ext cx="463550" cy="582613"/>
          </a:xfrm>
          <a:prstGeom prst="triangle">
            <a:avLst>
              <a:gd name="adj" fmla="val 50000"/>
            </a:avLst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110" name="Group 41"/>
          <p:cNvGrpSpPr>
            <a:grpSpLocks/>
          </p:cNvGrpSpPr>
          <p:nvPr/>
        </p:nvGrpSpPr>
        <p:grpSpPr bwMode="auto">
          <a:xfrm>
            <a:off x="476250" y="2889250"/>
            <a:ext cx="4206875" cy="1536700"/>
            <a:chOff x="300" y="1820"/>
            <a:chExt cx="2650" cy="968"/>
          </a:xfrm>
        </p:grpSpPr>
        <p:sp>
          <p:nvSpPr>
            <p:cNvPr id="47137" name="Line 36"/>
            <p:cNvSpPr>
              <a:spLocks noChangeShapeType="1"/>
            </p:cNvSpPr>
            <p:nvPr/>
          </p:nvSpPr>
          <p:spPr bwMode="auto">
            <a:xfrm flipV="1">
              <a:off x="304" y="1882"/>
              <a:ext cx="0" cy="9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8" name="Line 37"/>
            <p:cNvSpPr>
              <a:spLocks noChangeShapeType="1"/>
            </p:cNvSpPr>
            <p:nvPr/>
          </p:nvSpPr>
          <p:spPr bwMode="auto">
            <a:xfrm flipV="1">
              <a:off x="2950" y="1882"/>
              <a:ext cx="0" cy="9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9" name="Line 38"/>
            <p:cNvSpPr>
              <a:spLocks noChangeShapeType="1"/>
            </p:cNvSpPr>
            <p:nvPr/>
          </p:nvSpPr>
          <p:spPr bwMode="auto">
            <a:xfrm>
              <a:off x="300" y="1954"/>
              <a:ext cx="26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0" name="Text Box 40"/>
            <p:cNvSpPr txBox="1">
              <a:spLocks noChangeArrowheads="1"/>
            </p:cNvSpPr>
            <p:nvPr/>
          </p:nvSpPr>
          <p:spPr bwMode="auto">
            <a:xfrm>
              <a:off x="1312" y="1820"/>
              <a:ext cx="997" cy="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accent2"/>
                  </a:solidFill>
                </a:rPr>
                <a:t>D</a:t>
              </a:r>
              <a:r>
                <a:rPr lang="en-US" sz="1600" b="1" baseline="-25000">
                  <a:solidFill>
                    <a:schemeClr val="accent2"/>
                  </a:solidFill>
                </a:rPr>
                <a:t>AB</a:t>
              </a:r>
              <a:r>
                <a:rPr lang="en-US" sz="1600" b="1">
                  <a:solidFill>
                    <a:schemeClr val="accent2"/>
                  </a:solidFill>
                </a:rPr>
                <a:t> = 10.00 ft</a:t>
              </a:r>
            </a:p>
          </p:txBody>
        </p:sp>
      </p:grpSp>
      <p:pic>
        <p:nvPicPr>
          <p:cNvPr id="258089" name="Picture 41" descr="MCj04363900000[1]"/>
          <p:cNvPicPr>
            <a:picLocks noChangeAspect="1" noChangeArrowheads="1"/>
          </p:cNvPicPr>
          <p:nvPr/>
        </p:nvPicPr>
        <p:blipFill>
          <a:blip r:embed="rId4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313" y="3751263"/>
            <a:ext cx="785812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7112" name="Group 40"/>
          <p:cNvGrpSpPr>
            <a:grpSpLocks/>
          </p:cNvGrpSpPr>
          <p:nvPr/>
        </p:nvGrpSpPr>
        <p:grpSpPr bwMode="auto">
          <a:xfrm>
            <a:off x="485775" y="3143250"/>
            <a:ext cx="1409700" cy="593725"/>
            <a:chOff x="306" y="1980"/>
            <a:chExt cx="888" cy="374"/>
          </a:xfrm>
        </p:grpSpPr>
        <p:sp>
          <p:nvSpPr>
            <p:cNvPr id="47134" name="Line 42"/>
            <p:cNvSpPr>
              <a:spLocks noChangeShapeType="1"/>
            </p:cNvSpPr>
            <p:nvPr/>
          </p:nvSpPr>
          <p:spPr bwMode="auto">
            <a:xfrm>
              <a:off x="306" y="2179"/>
              <a:ext cx="87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5" name="Text Box 43"/>
            <p:cNvSpPr txBox="1">
              <a:spLocks noChangeArrowheads="1"/>
            </p:cNvSpPr>
            <p:nvPr/>
          </p:nvSpPr>
          <p:spPr bwMode="auto">
            <a:xfrm>
              <a:off x="375" y="1980"/>
              <a:ext cx="77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accent2"/>
                  </a:solidFill>
                </a:rPr>
                <a:t>D</a:t>
              </a:r>
              <a:r>
                <a:rPr lang="en-US" sz="1600" b="1" baseline="-25000">
                  <a:solidFill>
                    <a:schemeClr val="accent2"/>
                  </a:solidFill>
                </a:rPr>
                <a:t>AC</a:t>
              </a:r>
              <a:r>
                <a:rPr lang="en-US" sz="1600" b="1">
                  <a:solidFill>
                    <a:schemeClr val="accent2"/>
                  </a:solidFill>
                </a:rPr>
                <a:t>= 3.00 ft</a:t>
              </a:r>
            </a:p>
          </p:txBody>
        </p:sp>
        <p:sp>
          <p:nvSpPr>
            <p:cNvPr id="47136" name="Line 44"/>
            <p:cNvSpPr>
              <a:spLocks noChangeShapeType="1"/>
            </p:cNvSpPr>
            <p:nvPr/>
          </p:nvSpPr>
          <p:spPr bwMode="auto">
            <a:xfrm flipV="1">
              <a:off x="1194" y="2082"/>
              <a:ext cx="0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8093" name="Text Box 45"/>
          <p:cNvSpPr txBox="1">
            <a:spLocks noChangeArrowheads="1"/>
          </p:cNvSpPr>
          <p:nvPr/>
        </p:nvSpPr>
        <p:spPr bwMode="auto">
          <a:xfrm>
            <a:off x="141288" y="4522788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/>
              <a:t>A</a:t>
            </a:r>
          </a:p>
        </p:txBody>
      </p:sp>
      <p:sp>
        <p:nvSpPr>
          <p:cNvPr id="258095" name="Text Box 47"/>
          <p:cNvSpPr txBox="1">
            <a:spLocks noChangeArrowheads="1"/>
          </p:cNvSpPr>
          <p:nvPr/>
        </p:nvSpPr>
        <p:spPr bwMode="auto">
          <a:xfrm>
            <a:off x="1681163" y="4084638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C</a:t>
            </a:r>
          </a:p>
        </p:txBody>
      </p:sp>
      <p:sp>
        <p:nvSpPr>
          <p:cNvPr id="258096" name="AutoShape 48"/>
          <p:cNvSpPr>
            <a:spLocks noChangeArrowheads="1"/>
          </p:cNvSpPr>
          <p:nvPr/>
        </p:nvSpPr>
        <p:spPr bwMode="auto">
          <a:xfrm>
            <a:off x="4456113" y="4733925"/>
            <a:ext cx="463550" cy="582613"/>
          </a:xfrm>
          <a:prstGeom prst="triangle">
            <a:avLst>
              <a:gd name="adj" fmla="val 50000"/>
            </a:avLst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094" name="Text Box 46"/>
          <p:cNvSpPr txBox="1">
            <a:spLocks noChangeArrowheads="1"/>
          </p:cNvSpPr>
          <p:nvPr/>
        </p:nvSpPr>
        <p:spPr bwMode="auto">
          <a:xfrm>
            <a:off x="4646613" y="4530725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/>
              <a:t>B</a:t>
            </a:r>
          </a:p>
        </p:txBody>
      </p:sp>
      <p:sp>
        <p:nvSpPr>
          <p:cNvPr id="258097" name="AutoShape 49"/>
          <p:cNvSpPr>
            <a:spLocks noChangeArrowheads="1"/>
          </p:cNvSpPr>
          <p:nvPr/>
        </p:nvSpPr>
        <p:spPr bwMode="auto">
          <a:xfrm>
            <a:off x="358775" y="4735513"/>
            <a:ext cx="228600" cy="1055687"/>
          </a:xfrm>
          <a:prstGeom prst="upArrow">
            <a:avLst>
              <a:gd name="adj1" fmla="val 50000"/>
              <a:gd name="adj2" fmla="val 115451"/>
            </a:avLst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8098" name="AutoShape 50"/>
          <p:cNvSpPr>
            <a:spLocks noChangeArrowheads="1"/>
          </p:cNvSpPr>
          <p:nvPr/>
        </p:nvSpPr>
        <p:spPr bwMode="auto">
          <a:xfrm>
            <a:off x="4573588" y="4738688"/>
            <a:ext cx="228600" cy="1055687"/>
          </a:xfrm>
          <a:prstGeom prst="upArrow">
            <a:avLst>
              <a:gd name="adj1" fmla="val 50000"/>
              <a:gd name="adj2" fmla="val 115451"/>
            </a:avLst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8099" name="Text Box 51"/>
          <p:cNvSpPr txBox="1">
            <a:spLocks noChangeArrowheads="1"/>
          </p:cNvSpPr>
          <p:nvPr/>
        </p:nvSpPr>
        <p:spPr bwMode="auto">
          <a:xfrm>
            <a:off x="246063" y="5740400"/>
            <a:ext cx="6238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accent2"/>
                </a:solidFill>
              </a:rPr>
              <a:t>R</a:t>
            </a:r>
            <a:r>
              <a:rPr lang="en-US" sz="1600" b="1" baseline="-25000">
                <a:solidFill>
                  <a:schemeClr val="accent2"/>
                </a:solidFill>
              </a:rPr>
              <a:t>Ay</a:t>
            </a:r>
          </a:p>
        </p:txBody>
      </p:sp>
      <p:sp>
        <p:nvSpPr>
          <p:cNvPr id="258100" name="Text Box 52"/>
          <p:cNvSpPr txBox="1">
            <a:spLocks noChangeArrowheads="1"/>
          </p:cNvSpPr>
          <p:nvPr/>
        </p:nvSpPr>
        <p:spPr bwMode="auto">
          <a:xfrm>
            <a:off x="1431925" y="5472113"/>
            <a:ext cx="1295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accent2"/>
                </a:solidFill>
              </a:rPr>
              <a:t>F</a:t>
            </a:r>
            <a:r>
              <a:rPr lang="en-US" sz="1600" b="1" baseline="-25000">
                <a:solidFill>
                  <a:schemeClr val="accent2"/>
                </a:solidFill>
              </a:rPr>
              <a:t>C </a:t>
            </a:r>
            <a:r>
              <a:rPr lang="en-US" sz="1600" b="1">
                <a:solidFill>
                  <a:schemeClr val="accent2"/>
                </a:solidFill>
              </a:rPr>
              <a:t>= 35.0 lb</a:t>
            </a:r>
          </a:p>
        </p:txBody>
      </p:sp>
      <p:sp>
        <p:nvSpPr>
          <p:cNvPr id="258101" name="Text Box 53"/>
          <p:cNvSpPr txBox="1">
            <a:spLocks noChangeArrowheads="1"/>
          </p:cNvSpPr>
          <p:nvPr/>
        </p:nvSpPr>
        <p:spPr bwMode="auto">
          <a:xfrm>
            <a:off x="4462463" y="5745163"/>
            <a:ext cx="5413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accent2"/>
                </a:solidFill>
              </a:rPr>
              <a:t>R</a:t>
            </a:r>
            <a:r>
              <a:rPr lang="en-US" sz="1600" b="1" baseline="-25000">
                <a:solidFill>
                  <a:schemeClr val="accent2"/>
                </a:solidFill>
              </a:rPr>
              <a:t>By</a:t>
            </a:r>
          </a:p>
        </p:txBody>
      </p:sp>
      <p:sp>
        <p:nvSpPr>
          <p:cNvPr id="258102" name="AutoShape 54"/>
          <p:cNvSpPr>
            <a:spLocks noChangeArrowheads="1"/>
          </p:cNvSpPr>
          <p:nvPr/>
        </p:nvSpPr>
        <p:spPr bwMode="auto">
          <a:xfrm rot="10800000">
            <a:off x="1774825" y="4494213"/>
            <a:ext cx="228600" cy="1055687"/>
          </a:xfrm>
          <a:prstGeom prst="upArrow">
            <a:avLst>
              <a:gd name="adj1" fmla="val 50000"/>
              <a:gd name="adj2" fmla="val 115451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108" name="Text Box 60"/>
          <p:cNvSpPr txBox="1">
            <a:spLocks noChangeArrowheads="1"/>
          </p:cNvSpPr>
          <p:nvPr/>
        </p:nvSpPr>
        <p:spPr bwMode="auto">
          <a:xfrm>
            <a:off x="5622925" y="4002715"/>
            <a:ext cx="2754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66CC"/>
                </a:solidFill>
              </a:rPr>
              <a:t> </a:t>
            </a:r>
            <a:r>
              <a:rPr lang="en-US" sz="1800" b="1" dirty="0">
                <a:solidFill>
                  <a:schemeClr val="accent2"/>
                </a:solidFill>
              </a:rPr>
              <a:t>10.00 </a:t>
            </a:r>
            <a:r>
              <a:rPr lang="en-US" sz="1800" b="1" dirty="0" err="1">
                <a:solidFill>
                  <a:schemeClr val="accent2"/>
                </a:solidFill>
              </a:rPr>
              <a:t>ft</a:t>
            </a:r>
            <a:r>
              <a:rPr lang="en-US" sz="1800" b="1" dirty="0">
                <a:solidFill>
                  <a:schemeClr val="accent2"/>
                </a:solidFill>
              </a:rPr>
              <a:t>            10.00 </a:t>
            </a:r>
            <a:r>
              <a:rPr lang="en-US" sz="1800" b="1" dirty="0" err="1">
                <a:solidFill>
                  <a:schemeClr val="accent2"/>
                </a:solidFill>
              </a:rPr>
              <a:t>ft</a:t>
            </a:r>
            <a:r>
              <a:rPr lang="en-US" sz="1800" dirty="0"/>
              <a:t> </a:t>
            </a:r>
          </a:p>
        </p:txBody>
      </p:sp>
      <p:sp>
        <p:nvSpPr>
          <p:cNvPr id="258109" name="Line 61"/>
          <p:cNvSpPr>
            <a:spLocks noChangeShapeType="1"/>
          </p:cNvSpPr>
          <p:nvPr/>
        </p:nvSpPr>
        <p:spPr bwMode="auto">
          <a:xfrm flipH="1">
            <a:off x="6119811" y="3798721"/>
            <a:ext cx="701675" cy="249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110" name="Line 62"/>
          <p:cNvSpPr>
            <a:spLocks noChangeShapeType="1"/>
          </p:cNvSpPr>
          <p:nvPr/>
        </p:nvSpPr>
        <p:spPr bwMode="auto">
          <a:xfrm flipH="1">
            <a:off x="5816600" y="4122241"/>
            <a:ext cx="701675" cy="249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111" name="Line 63"/>
          <p:cNvSpPr>
            <a:spLocks noChangeShapeType="1"/>
          </p:cNvSpPr>
          <p:nvPr/>
        </p:nvSpPr>
        <p:spPr bwMode="auto">
          <a:xfrm flipH="1">
            <a:off x="7982744" y="4091270"/>
            <a:ext cx="261938" cy="153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112" name="Line 64"/>
          <p:cNvSpPr>
            <a:spLocks noChangeShapeType="1"/>
          </p:cNvSpPr>
          <p:nvPr/>
        </p:nvSpPr>
        <p:spPr bwMode="auto">
          <a:xfrm flipH="1">
            <a:off x="7866064" y="3803931"/>
            <a:ext cx="263525" cy="142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113" name="Text Box 65"/>
          <p:cNvSpPr txBox="1">
            <a:spLocks noChangeArrowheads="1"/>
          </p:cNvSpPr>
          <p:nvPr/>
        </p:nvSpPr>
        <p:spPr bwMode="auto">
          <a:xfrm>
            <a:off x="5514975" y="4426570"/>
            <a:ext cx="35179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sz="1800" b="1" dirty="0" err="1">
                <a:solidFill>
                  <a:srgbClr val="FF0000"/>
                </a:solidFill>
              </a:rPr>
              <a:t>R</a:t>
            </a:r>
            <a:r>
              <a:rPr lang="en-US" sz="1800" b="1" baseline="-25000" dirty="0" err="1">
                <a:solidFill>
                  <a:srgbClr val="FF0000"/>
                </a:solidFill>
              </a:rPr>
              <a:t>By</a:t>
            </a:r>
            <a:r>
              <a:rPr lang="en-US" sz="1800" b="1" dirty="0">
                <a:solidFill>
                  <a:srgbClr val="FF0000"/>
                </a:solidFill>
              </a:rPr>
              <a:t> = 10.5 </a:t>
            </a:r>
            <a:r>
              <a:rPr lang="en-US" sz="1800" b="1" dirty="0" err="1">
                <a:solidFill>
                  <a:srgbClr val="FF0000"/>
                </a:solidFill>
              </a:rPr>
              <a:t>lb</a:t>
            </a:r>
            <a:endParaRPr lang="en-US" sz="1800" b="1" dirty="0">
              <a:solidFill>
                <a:srgbClr val="FF0000"/>
              </a:solidFill>
            </a:endParaRP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sz="1800" b="1" dirty="0" err="1">
                <a:solidFill>
                  <a:schemeClr val="accent2"/>
                </a:solidFill>
              </a:rPr>
              <a:t>R</a:t>
            </a:r>
            <a:r>
              <a:rPr lang="en-US" sz="1800" b="1" baseline="-25000" dirty="0" err="1">
                <a:solidFill>
                  <a:schemeClr val="accent2"/>
                </a:solidFill>
              </a:rPr>
              <a:t>Ay</a:t>
            </a:r>
            <a:r>
              <a:rPr lang="en-US" sz="1800" b="1" dirty="0">
                <a:solidFill>
                  <a:schemeClr val="accent2"/>
                </a:solidFill>
              </a:rPr>
              <a:t> + </a:t>
            </a:r>
            <a:r>
              <a:rPr lang="en-US" sz="1800" b="1" dirty="0" err="1">
                <a:solidFill>
                  <a:schemeClr val="accent2"/>
                </a:solidFill>
              </a:rPr>
              <a:t>R</a:t>
            </a:r>
            <a:r>
              <a:rPr lang="en-US" sz="1800" b="1" baseline="-25000" dirty="0" err="1">
                <a:solidFill>
                  <a:schemeClr val="accent2"/>
                </a:solidFill>
              </a:rPr>
              <a:t>By</a:t>
            </a:r>
            <a:r>
              <a:rPr lang="en-US" sz="1800" b="1" dirty="0">
                <a:solidFill>
                  <a:schemeClr val="accent2"/>
                </a:solidFill>
              </a:rPr>
              <a:t> = 35.0 </a:t>
            </a:r>
            <a:r>
              <a:rPr lang="en-US" sz="1800" b="1" dirty="0" err="1">
                <a:solidFill>
                  <a:schemeClr val="accent2"/>
                </a:solidFill>
              </a:rPr>
              <a:t>lb</a:t>
            </a:r>
            <a:endParaRPr lang="en-US" sz="1800" b="1" dirty="0">
              <a:solidFill>
                <a:schemeClr val="accent2"/>
              </a:solidFill>
            </a:endParaRP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sz="1800" b="1" dirty="0" err="1">
                <a:solidFill>
                  <a:srgbClr val="FF0000"/>
                </a:solidFill>
              </a:rPr>
              <a:t>R</a:t>
            </a:r>
            <a:r>
              <a:rPr lang="en-US" sz="1800" b="1" baseline="-25000" dirty="0" err="1">
                <a:solidFill>
                  <a:srgbClr val="FF0000"/>
                </a:solidFill>
              </a:rPr>
              <a:t>Ay</a:t>
            </a:r>
            <a:r>
              <a:rPr lang="en-US" sz="1800" b="1" dirty="0">
                <a:solidFill>
                  <a:schemeClr val="accent2"/>
                </a:solidFill>
              </a:rPr>
              <a:t> = 35.0 </a:t>
            </a:r>
            <a:r>
              <a:rPr lang="en-US" sz="1800" b="1" dirty="0" err="1">
                <a:solidFill>
                  <a:schemeClr val="accent2"/>
                </a:solidFill>
              </a:rPr>
              <a:t>lb</a:t>
            </a:r>
            <a:r>
              <a:rPr lang="en-US" sz="1800" b="1" dirty="0">
                <a:solidFill>
                  <a:schemeClr val="accent2"/>
                </a:solidFill>
              </a:rPr>
              <a:t> – 10.5 </a:t>
            </a:r>
            <a:r>
              <a:rPr lang="en-US" sz="1800" b="1" dirty="0" err="1">
                <a:solidFill>
                  <a:schemeClr val="accent2"/>
                </a:solidFill>
              </a:rPr>
              <a:t>lb</a:t>
            </a:r>
            <a:r>
              <a:rPr lang="en-US" sz="1800" b="1" dirty="0">
                <a:solidFill>
                  <a:schemeClr val="accent2"/>
                </a:solidFill>
              </a:rPr>
              <a:t> </a:t>
            </a:r>
            <a:r>
              <a:rPr lang="en-US" sz="1800" b="1" dirty="0">
                <a:solidFill>
                  <a:srgbClr val="FF0000"/>
                </a:solidFill>
              </a:rPr>
              <a:t>= 24.5 </a:t>
            </a:r>
            <a:r>
              <a:rPr lang="en-US" sz="1800" b="1" dirty="0" err="1">
                <a:solidFill>
                  <a:srgbClr val="FF0000"/>
                </a:solidFill>
              </a:rPr>
              <a:t>lb</a:t>
            </a:r>
            <a:endParaRPr lang="en-US" sz="1800" b="1" baseline="-25000" dirty="0">
              <a:solidFill>
                <a:srgbClr val="FF0000"/>
              </a:solidFill>
            </a:endParaRPr>
          </a:p>
        </p:txBody>
      </p:sp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5816600" y="4066663"/>
            <a:ext cx="2297113" cy="1587"/>
            <a:chOff x="3755" y="2963"/>
            <a:chExt cx="1447" cy="1"/>
          </a:xfrm>
        </p:grpSpPr>
        <p:sp>
          <p:nvSpPr>
            <p:cNvPr id="47132" name="Line 67"/>
            <p:cNvSpPr>
              <a:spLocks noChangeShapeType="1"/>
            </p:cNvSpPr>
            <p:nvPr/>
          </p:nvSpPr>
          <p:spPr bwMode="auto">
            <a:xfrm>
              <a:off x="3755" y="2963"/>
              <a:ext cx="621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3" name="Line 68"/>
            <p:cNvSpPr>
              <a:spLocks noChangeShapeType="1"/>
            </p:cNvSpPr>
            <p:nvPr/>
          </p:nvSpPr>
          <p:spPr bwMode="auto">
            <a:xfrm>
              <a:off x="4544" y="2964"/>
              <a:ext cx="658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8119" name="Text Box 71"/>
          <p:cNvSpPr txBox="1">
            <a:spLocks noChangeArrowheads="1"/>
          </p:cNvSpPr>
          <p:nvPr/>
        </p:nvSpPr>
        <p:spPr bwMode="auto">
          <a:xfrm>
            <a:off x="5662613" y="1317625"/>
            <a:ext cx="3003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sz="1800" b="1" i="1" dirty="0">
                <a:solidFill>
                  <a:srgbClr val="CC0000"/>
                </a:solidFill>
              </a:rPr>
              <a:t>Select A as the pivot location. Solve for </a:t>
            </a:r>
            <a:r>
              <a:rPr lang="en-US" sz="1800" b="1" i="1" dirty="0" err="1">
                <a:solidFill>
                  <a:srgbClr val="CC0000"/>
                </a:solidFill>
              </a:rPr>
              <a:t>R</a:t>
            </a:r>
            <a:r>
              <a:rPr lang="en-US" sz="1800" b="1" i="1" baseline="-25000" dirty="0" err="1">
                <a:solidFill>
                  <a:srgbClr val="CC0000"/>
                </a:solidFill>
              </a:rPr>
              <a:t>By</a:t>
            </a:r>
            <a:endParaRPr lang="en-US" sz="1800" b="1" i="1" dirty="0">
              <a:solidFill>
                <a:srgbClr val="CC0000"/>
              </a:solidFill>
            </a:endParaRPr>
          </a:p>
        </p:txBody>
      </p:sp>
      <p:sp>
        <p:nvSpPr>
          <p:cNvPr id="258120" name="Oval 72"/>
          <p:cNvSpPr>
            <a:spLocks noChangeArrowheads="1"/>
          </p:cNvSpPr>
          <p:nvPr/>
        </p:nvSpPr>
        <p:spPr bwMode="auto">
          <a:xfrm>
            <a:off x="4429125" y="5726113"/>
            <a:ext cx="511175" cy="439737"/>
          </a:xfrm>
          <a:prstGeom prst="ellips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86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8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58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8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8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58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58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58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58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258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58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58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580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58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58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58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5805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58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58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58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58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58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1000"/>
                                        <p:tgtEl>
                                          <p:spTgt spid="258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58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258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258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258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258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258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258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0" grpId="0" build="p" animBg="1"/>
      <p:bldP spid="258082" grpId="0" animBg="1"/>
      <p:bldP spid="258093" grpId="0"/>
      <p:bldP spid="258095" grpId="0"/>
      <p:bldP spid="258096" grpId="0" animBg="1"/>
      <p:bldP spid="258094" grpId="0"/>
      <p:bldP spid="258097" grpId="0" animBg="1"/>
      <p:bldP spid="258098" grpId="0" animBg="1"/>
      <p:bldP spid="258099" grpId="0"/>
      <p:bldP spid="258100" grpId="0"/>
      <p:bldP spid="258101" grpId="0"/>
      <p:bldP spid="258102" grpId="0" animBg="1"/>
      <p:bldP spid="258108" grpId="0"/>
      <p:bldP spid="258109" grpId="0" animBg="1"/>
      <p:bldP spid="258110" grpId="0" animBg="1"/>
      <p:bldP spid="258111" grpId="0" animBg="1"/>
      <p:bldP spid="258112" grpId="0" animBg="1"/>
      <p:bldP spid="258113" grpId="0" build="p"/>
      <p:bldP spid="258119" grpId="0"/>
      <p:bldP spid="2581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53" y="248355"/>
            <a:ext cx="8632236" cy="6474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14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Cable Support Examples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9" y="882650"/>
            <a:ext cx="4780129" cy="318095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741" y="882650"/>
            <a:ext cx="3667125" cy="48958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63773"/>
            <a:ext cx="5012120" cy="33353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81866" y="970844"/>
            <a:ext cx="970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</a:rPr>
              <a:t>Cable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6975" y="3694277"/>
            <a:ext cx="970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Chain</a:t>
            </a:r>
            <a:endParaRPr lang="en-US" sz="1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530218" y="900793"/>
            <a:ext cx="970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Rope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7586800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88" y="155574"/>
            <a:ext cx="4667829" cy="44051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156" y="2242184"/>
            <a:ext cx="5545844" cy="415403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63822" y="654756"/>
            <a:ext cx="20970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Pin Supports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01950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766" y="1522941"/>
            <a:ext cx="5698344" cy="426825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23911" y="812800"/>
            <a:ext cx="2319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Roller Support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0764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60350" y="943769"/>
            <a:ext cx="8489950" cy="1328738"/>
          </a:xfrm>
        </p:spPr>
        <p:txBody>
          <a:bodyPr/>
          <a:lstStyle/>
          <a:p>
            <a:pPr eaLnBrk="1" hangingPunct="1"/>
            <a:r>
              <a:rPr lang="en-US" sz="3200" smtClean="0"/>
              <a:t>Pin – Replaced with </a:t>
            </a:r>
            <a:r>
              <a:rPr lang="en-US" sz="3200" b="1" smtClean="0">
                <a:solidFill>
                  <a:srgbClr val="FF0000"/>
                </a:solidFill>
              </a:rPr>
              <a:t>TWO</a:t>
            </a:r>
            <a:r>
              <a:rPr lang="en-US" sz="3200" smtClean="0"/>
              <a:t> reaction forces, one vertical (y) and one horizontal (x).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00386B"/>
                </a:solidFill>
                <a:effectLst/>
              </a:rPr>
              <a:t>Pin Support</a:t>
            </a:r>
          </a:p>
        </p:txBody>
      </p:sp>
      <p:grpSp>
        <p:nvGrpSpPr>
          <p:cNvPr id="21508" name="Group 28"/>
          <p:cNvGrpSpPr>
            <a:grpSpLocks/>
          </p:cNvGrpSpPr>
          <p:nvPr/>
        </p:nvGrpSpPr>
        <p:grpSpPr bwMode="auto">
          <a:xfrm>
            <a:off x="122238" y="3419475"/>
            <a:ext cx="3143250" cy="2593975"/>
            <a:chOff x="227" y="2292"/>
            <a:chExt cx="1980" cy="1634"/>
          </a:xfrm>
        </p:grpSpPr>
        <p:pic>
          <p:nvPicPr>
            <p:cNvPr id="21533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" y="2312"/>
              <a:ext cx="1980" cy="16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34" name="Text Box 6"/>
            <p:cNvSpPr txBox="1">
              <a:spLocks noChangeArrowheads="1"/>
            </p:cNvSpPr>
            <p:nvPr/>
          </p:nvSpPr>
          <p:spPr bwMode="auto">
            <a:xfrm>
              <a:off x="816" y="2292"/>
              <a:ext cx="3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sp>
        <p:nvSpPr>
          <p:cNvPr id="377866" name="Text Box 10"/>
          <p:cNvSpPr txBox="1">
            <a:spLocks noChangeArrowheads="1"/>
          </p:cNvSpPr>
          <p:nvPr/>
        </p:nvSpPr>
        <p:spPr bwMode="auto">
          <a:xfrm>
            <a:off x="3590925" y="3457575"/>
            <a:ext cx="1104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R</a:t>
            </a:r>
            <a:r>
              <a:rPr lang="en-US" baseline="-25000"/>
              <a:t>Ax</a:t>
            </a:r>
            <a:endParaRPr lang="en-US"/>
          </a:p>
        </p:txBody>
      </p:sp>
      <p:sp>
        <p:nvSpPr>
          <p:cNvPr id="377867" name="Text Box 11"/>
          <p:cNvSpPr txBox="1">
            <a:spLocks noChangeArrowheads="1"/>
          </p:cNvSpPr>
          <p:nvPr/>
        </p:nvSpPr>
        <p:spPr bwMode="auto">
          <a:xfrm>
            <a:off x="4953000" y="4505325"/>
            <a:ext cx="1104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R</a:t>
            </a:r>
            <a:r>
              <a:rPr lang="en-US" baseline="-25000"/>
              <a:t>Ay</a:t>
            </a:r>
            <a:endParaRPr lang="en-US"/>
          </a:p>
        </p:txBody>
      </p:sp>
      <p:grpSp>
        <p:nvGrpSpPr>
          <p:cNvPr id="21527" name="Group 31"/>
          <p:cNvGrpSpPr>
            <a:grpSpLocks/>
          </p:cNvGrpSpPr>
          <p:nvPr/>
        </p:nvGrpSpPr>
        <p:grpSpPr bwMode="auto">
          <a:xfrm>
            <a:off x="3505200" y="3248025"/>
            <a:ext cx="5391150" cy="2105025"/>
            <a:chOff x="2208" y="2046"/>
            <a:chExt cx="3396" cy="1326"/>
          </a:xfrm>
        </p:grpSpPr>
        <p:grpSp>
          <p:nvGrpSpPr>
            <p:cNvPr id="21528" name="Group 29"/>
            <p:cNvGrpSpPr>
              <a:grpSpLocks/>
            </p:cNvGrpSpPr>
            <p:nvPr/>
          </p:nvGrpSpPr>
          <p:grpSpPr bwMode="auto">
            <a:xfrm>
              <a:off x="2208" y="2046"/>
              <a:ext cx="3396" cy="1326"/>
              <a:chOff x="2208" y="2046"/>
              <a:chExt cx="3396" cy="1326"/>
            </a:xfrm>
          </p:grpSpPr>
          <p:sp>
            <p:nvSpPr>
              <p:cNvPr id="21530" name="Rectangle 7"/>
              <p:cNvSpPr>
                <a:spLocks noChangeArrowheads="1"/>
              </p:cNvSpPr>
              <p:nvPr/>
            </p:nvSpPr>
            <p:spPr bwMode="auto">
              <a:xfrm>
                <a:off x="3066" y="2046"/>
                <a:ext cx="2538" cy="3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1" name="Line 8"/>
              <p:cNvSpPr>
                <a:spLocks noChangeShapeType="1"/>
              </p:cNvSpPr>
              <p:nvPr/>
            </p:nvSpPr>
            <p:spPr bwMode="auto">
              <a:xfrm>
                <a:off x="3078" y="2430"/>
                <a:ext cx="6" cy="942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2" name="Line 9"/>
              <p:cNvSpPr>
                <a:spLocks noChangeShapeType="1"/>
              </p:cNvSpPr>
              <p:nvPr/>
            </p:nvSpPr>
            <p:spPr bwMode="auto">
              <a:xfrm flipH="1">
                <a:off x="2208" y="2430"/>
                <a:ext cx="870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29" name="Text Box 30"/>
            <p:cNvSpPr txBox="1">
              <a:spLocks noChangeArrowheads="1"/>
            </p:cNvSpPr>
            <p:nvPr/>
          </p:nvSpPr>
          <p:spPr bwMode="auto">
            <a:xfrm>
              <a:off x="3138" y="2106"/>
              <a:ext cx="6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3550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66" grpId="0"/>
      <p:bldP spid="3778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4313" y="939800"/>
            <a:ext cx="8686800" cy="1289050"/>
          </a:xfrm>
        </p:spPr>
        <p:txBody>
          <a:bodyPr/>
          <a:lstStyle/>
          <a:p>
            <a:pPr eaLnBrk="1" hangingPunct="1"/>
            <a:r>
              <a:rPr lang="en-US" smtClean="0"/>
              <a:t>	Roller – Replaced with </a:t>
            </a:r>
            <a:r>
              <a:rPr lang="en-US" smtClean="0">
                <a:solidFill>
                  <a:srgbClr val="FF0000"/>
                </a:solidFill>
              </a:rPr>
              <a:t>ONE</a:t>
            </a:r>
            <a:r>
              <a:rPr lang="en-US" smtClean="0"/>
              <a:t> reaction force, perpendicular to surface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00386B"/>
                </a:solidFill>
                <a:effectLst/>
              </a:rPr>
              <a:t>Roller Support</a:t>
            </a: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2814638"/>
            <a:ext cx="345757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1381125" y="2933700"/>
            <a:ext cx="409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22534" name="Rectangle 15"/>
          <p:cNvSpPr>
            <a:spLocks noChangeArrowheads="1"/>
          </p:cNvSpPr>
          <p:nvPr/>
        </p:nvSpPr>
        <p:spPr bwMode="auto">
          <a:xfrm>
            <a:off x="4762500" y="2867025"/>
            <a:ext cx="4029075" cy="5905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Line 16"/>
          <p:cNvSpPr>
            <a:spLocks noChangeShapeType="1"/>
          </p:cNvSpPr>
          <p:nvPr/>
        </p:nvSpPr>
        <p:spPr bwMode="auto">
          <a:xfrm>
            <a:off x="4762500" y="3476625"/>
            <a:ext cx="9525" cy="14954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Text Box 18"/>
          <p:cNvSpPr txBox="1">
            <a:spLocks noChangeArrowheads="1"/>
          </p:cNvSpPr>
          <p:nvPr/>
        </p:nvSpPr>
        <p:spPr bwMode="auto">
          <a:xfrm>
            <a:off x="4848225" y="291465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4929851" y="4095750"/>
            <a:ext cx="1104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R</a:t>
            </a:r>
            <a:r>
              <a:rPr lang="en-US" baseline="-25000"/>
              <a:t>Ay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76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5900" y="762000"/>
            <a:ext cx="8699500" cy="2063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	Beams and truss bridges are usually supported with one pin support and one roller support. This is called a </a:t>
            </a:r>
            <a:r>
              <a:rPr lang="en-US" smtClean="0">
                <a:solidFill>
                  <a:srgbClr val="FF0000"/>
                </a:solidFill>
              </a:rPr>
              <a:t>simply supported</a:t>
            </a:r>
            <a:r>
              <a:rPr lang="en-US" smtClean="0"/>
              <a:t> object.</a:t>
            </a:r>
          </a:p>
          <a:p>
            <a:pPr eaLnBrk="1" hangingPunct="1">
              <a:lnSpc>
                <a:spcPct val="90000"/>
              </a:lnSpc>
            </a:pPr>
            <a:endParaRPr lang="en-US" sz="32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66163" cy="6858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00386B"/>
                </a:solidFill>
                <a:effectLst/>
              </a:rPr>
              <a:t>Common Support Reactions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3632200"/>
            <a:ext cx="318135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4857750" y="2733675"/>
            <a:ext cx="399082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solidFill>
                  <a:srgbClr val="FF3300"/>
                </a:solidFill>
              </a:rPr>
              <a:t>FBD </a:t>
            </a:r>
            <a:r>
              <a:rPr lang="en-US" sz="2800" dirty="0">
                <a:solidFill>
                  <a:srgbClr val="FF3300"/>
                </a:solidFill>
              </a:rPr>
              <a:t>for the simply supported </a:t>
            </a:r>
            <a:r>
              <a:rPr lang="en-US" sz="2800" dirty="0" smtClean="0">
                <a:solidFill>
                  <a:srgbClr val="FF3300"/>
                </a:solidFill>
              </a:rPr>
              <a:t>beam.</a:t>
            </a:r>
            <a:endParaRPr lang="en-US" sz="2800" dirty="0">
              <a:solidFill>
                <a:srgbClr val="FF3300"/>
              </a:solidFill>
            </a:endParaRPr>
          </a:p>
        </p:txBody>
      </p:sp>
      <p:sp>
        <p:nvSpPr>
          <p:cNvPr id="23558" name="Text Box 7"/>
          <p:cNvSpPr txBox="1">
            <a:spLocks noChangeArrowheads="1"/>
          </p:cNvSpPr>
          <p:nvPr/>
        </p:nvSpPr>
        <p:spPr bwMode="auto">
          <a:xfrm>
            <a:off x="733425" y="3924300"/>
            <a:ext cx="495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23559" name="Text Box 8"/>
          <p:cNvSpPr txBox="1">
            <a:spLocks noChangeArrowheads="1"/>
          </p:cNvSpPr>
          <p:nvPr/>
        </p:nvSpPr>
        <p:spPr bwMode="auto">
          <a:xfrm>
            <a:off x="3219450" y="3943350"/>
            <a:ext cx="495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379913" name="Rectangle 9"/>
          <p:cNvSpPr>
            <a:spLocks noChangeArrowheads="1"/>
          </p:cNvSpPr>
          <p:nvPr/>
        </p:nvSpPr>
        <p:spPr bwMode="auto">
          <a:xfrm>
            <a:off x="5229225" y="4419600"/>
            <a:ext cx="321945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914" name="Line 10"/>
          <p:cNvSpPr>
            <a:spLocks noChangeShapeType="1"/>
          </p:cNvSpPr>
          <p:nvPr/>
        </p:nvSpPr>
        <p:spPr bwMode="auto">
          <a:xfrm>
            <a:off x="6781800" y="3790950"/>
            <a:ext cx="9525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915" name="Line 11"/>
          <p:cNvSpPr>
            <a:spLocks noChangeShapeType="1"/>
          </p:cNvSpPr>
          <p:nvPr/>
        </p:nvSpPr>
        <p:spPr bwMode="auto">
          <a:xfrm flipV="1">
            <a:off x="5238750" y="4581525"/>
            <a:ext cx="0" cy="495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916" name="Line 12"/>
          <p:cNvSpPr>
            <a:spLocks noChangeShapeType="1"/>
          </p:cNvSpPr>
          <p:nvPr/>
        </p:nvSpPr>
        <p:spPr bwMode="auto">
          <a:xfrm flipV="1">
            <a:off x="8448675" y="4572000"/>
            <a:ext cx="0" cy="495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917" name="Line 13"/>
          <p:cNvSpPr>
            <a:spLocks noChangeShapeType="1"/>
          </p:cNvSpPr>
          <p:nvPr/>
        </p:nvSpPr>
        <p:spPr bwMode="auto">
          <a:xfrm flipV="1">
            <a:off x="4762500" y="4562475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919" name="Text Box 15"/>
          <p:cNvSpPr txBox="1">
            <a:spLocks noChangeArrowheads="1"/>
          </p:cNvSpPr>
          <p:nvPr/>
        </p:nvSpPr>
        <p:spPr bwMode="auto">
          <a:xfrm>
            <a:off x="4343400" y="4133850"/>
            <a:ext cx="771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R</a:t>
            </a:r>
            <a:r>
              <a:rPr lang="en-US" baseline="-25000"/>
              <a:t>Ax</a:t>
            </a:r>
            <a:endParaRPr lang="en-US"/>
          </a:p>
        </p:txBody>
      </p:sp>
      <p:sp>
        <p:nvSpPr>
          <p:cNvPr id="379920" name="Text Box 16"/>
          <p:cNvSpPr txBox="1">
            <a:spLocks noChangeArrowheads="1"/>
          </p:cNvSpPr>
          <p:nvPr/>
        </p:nvSpPr>
        <p:spPr bwMode="auto">
          <a:xfrm>
            <a:off x="4953000" y="5038725"/>
            <a:ext cx="781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R</a:t>
            </a:r>
            <a:r>
              <a:rPr lang="en-US" baseline="-25000"/>
              <a:t>Ay</a:t>
            </a:r>
            <a:endParaRPr lang="en-US"/>
          </a:p>
        </p:txBody>
      </p:sp>
      <p:sp>
        <p:nvSpPr>
          <p:cNvPr id="379921" name="Text Box 17"/>
          <p:cNvSpPr txBox="1">
            <a:spLocks noChangeArrowheads="1"/>
          </p:cNvSpPr>
          <p:nvPr/>
        </p:nvSpPr>
        <p:spPr bwMode="auto">
          <a:xfrm>
            <a:off x="8134350" y="5029200"/>
            <a:ext cx="781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R</a:t>
            </a:r>
            <a:r>
              <a:rPr lang="en-US" baseline="-25000"/>
              <a:t>By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427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13" grpId="0" animBg="1"/>
      <p:bldP spid="379914" grpId="0" animBg="1"/>
      <p:bldP spid="379915" grpId="0" animBg="1"/>
      <p:bldP spid="379916" grpId="0" animBg="1"/>
      <p:bldP spid="379917" grpId="0" animBg="1"/>
      <p:bldP spid="379919" grpId="0"/>
      <p:bldP spid="379920" grpId="0"/>
      <p:bldP spid="37992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138&quot;&gt;&lt;object type=&quot;3&quot; unique_id=&quot;10139&quot;&gt;&lt;property id=&quot;20148&quot; value=&quot;5&quot;/&gt;&lt;property id=&quot;20300&quot; value=&quot;Slide 1 - &amp;quot;Moments&amp;quot;&quot;/&gt;&lt;property id=&quot;20307&quot; value=&quot;424&quot;/&gt;&lt;/object&gt;&lt;object type=&quot;3&quot; unique_id=&quot;10140&quot;&gt;&lt;property id=&quot;20148&quot; value=&quot;5&quot;/&gt;&lt;property id=&quot;20300&quot; value=&quot;Slide 2 - &amp;quot;Moment&amp;quot;&quot;/&gt;&lt;property id=&quot;20307&quot; value=&quot;393&quot;/&gt;&lt;/object&gt;&lt;object type=&quot;3&quot; unique_id=&quot;10141&quot;&gt;&lt;property id=&quot;20148&quot; value=&quot;5&quot;/&gt;&lt;property id=&quot;20300&quot; value=&quot;Slide 3 - &amp;quot;Terminology&amp;quot;&quot;/&gt;&lt;property id=&quot;20307&quot; value=&quot;396&quot;/&gt;&lt;/object&gt;&lt;object type=&quot;3&quot; unique_id=&quot;10142&quot;&gt;&lt;property id=&quot;20148&quot; value=&quot;5&quot;/&gt;&lt;property id=&quot;20300&quot; value=&quot;Slide 4 - &amp;quot;Moments Formula&amp;quot;&quot;/&gt;&lt;property id=&quot;20307&quot; value=&quot;397&quot;/&gt;&lt;/object&gt;&lt;object type=&quot;3&quot; unique_id=&quot;10143&quot;&gt;&lt;property id=&quot;20148&quot; value=&quot;5&quot;/&gt;&lt;property id=&quot;20300&quot; value=&quot;Slide 5 - &amp;quot;Units for Moments&amp;quot;&quot;/&gt;&lt;property id=&quot;20307&quot; value=&quot;398&quot;/&gt;&lt;/object&gt;&lt;object type=&quot;3&quot; unique_id=&quot;10144&quot;&gt;&lt;property id=&quot;20148&quot; value=&quot;5&quot;/&gt;&lt;property id=&quot;20300&quot; value=&quot;Slide 6 - &amp;quot;Rotation Direction&amp;quot;&quot;/&gt;&lt;property id=&quot;20307&quot; value=&quot;423&quot;/&gt;&lt;/object&gt;&lt;object type=&quot;3&quot; unique_id=&quot;10145&quot;&gt;&lt;property id=&quot;20148&quot; value=&quot;5&quot;/&gt;&lt;property id=&quot;20300&quot; value=&quot;Slide 7 - &amp;quot;Right-Hand Rule&amp;quot;&quot;/&gt;&lt;property id=&quot;20307&quot; value=&quot;399&quot;/&gt;&lt;/object&gt;&lt;object type=&quot;3&quot; unique_id=&quot;10146&quot;&gt;&lt;property id=&quot;20148&quot; value=&quot;5&quot;/&gt;&lt;property id=&quot;20300&quot; value=&quot;Slide 8 - &amp;quot;Right-Hand Rule&amp;quot;&quot;/&gt;&lt;property id=&quot;20307&quot; value=&quot;419&quot;/&gt;&lt;/object&gt;&lt;object type=&quot;3&quot; unique_id=&quot;10147&quot;&gt;&lt;property id=&quot;20148&quot; value=&quot;5&quot;/&gt;&lt;property id=&quot;20300&quot; value=&quot;Slide 9 - &amp;quot;Right-Hand Rule&amp;quot;&quot;/&gt;&lt;property id=&quot;20307&quot; value=&quot;418&quot;/&gt;&lt;/object&gt;&lt;object type=&quot;3&quot; unique_id=&quot;10148&quot;&gt;&lt;property id=&quot;20148&quot; value=&quot;5&quot;/&gt;&lt;property id=&quot;20300&quot; value=&quot;Slide 10 - &amp;quot;Moment Calculations&amp;quot;&quot;/&gt;&lt;property id=&quot;20307&quot; value=&quot;400&quot;/&gt;&lt;/object&gt;&lt;object type=&quot;3&quot; unique_id=&quot;10149&quot;&gt;&lt;property id=&quot;20148&quot; value=&quot;5&quot;/&gt;&lt;property id=&quot;20300&quot; value=&quot;Slide 11 - &amp;quot;Moment Calculations&amp;quot;&quot;/&gt;&lt;property id=&quot;20307&quot; value=&quot;416&quot;/&gt;&lt;/object&gt;&lt;object type=&quot;3&quot; unique_id=&quot;10150&quot;&gt;&lt;property id=&quot;20148&quot; value=&quot;5&quot;/&gt;&lt;property id=&quot;20300&quot; value=&quot;Slide 12 - &amp;quot;Moment Calculations&amp;quot;&quot;/&gt;&lt;property id=&quot;20307&quot; value=&quot;420&quot;/&gt;&lt;/object&gt;&lt;object type=&quot;3&quot; unique_id=&quot;10151&quot;&gt;&lt;property id=&quot;20148&quot; value=&quot;5&quot;/&gt;&lt;property id=&quot;20300&quot; value=&quot;Slide 13 - &amp;quot;Moment Calculations&amp;quot;&quot;/&gt;&lt;property id=&quot;20307&quot; value=&quot;421&quot;/&gt;&lt;/object&gt;&lt;object type=&quot;3&quot; unique_id=&quot;10152&quot;&gt;&lt;property id=&quot;20148&quot; value=&quot;5&quot;/&gt;&lt;property id=&quot;20300&quot; value=&quot;Slide 14 - &amp;quot;Moment Calculations &amp;quot;&quot;/&gt;&lt;property id=&quot;20307&quot; value=&quot;403&quot;/&gt;&lt;/object&gt;&lt;object type=&quot;3&quot; unique_id=&quot;10153&quot;&gt;&lt;property id=&quot;20148&quot; value=&quot;5&quot;/&gt;&lt;property id=&quot;20300&quot; value=&quot;Slide 15 - &amp;quot;Moment Calculations&amp;quot;&quot;/&gt;&lt;property id=&quot;20307&quot; value=&quot;404&quot;/&gt;&lt;/object&gt;&lt;object type=&quot;3&quot; unique_id=&quot;10155&quot;&gt;&lt;property id=&quot;20148&quot; value=&quot;5&quot;/&gt;&lt;property id=&quot;20300&quot; value=&quot;Slide 16 - &amp;quot;What is Equilibrium?&amp;quot;&quot;/&gt;&lt;property id=&quot;20307&quot; value=&quot;425&quot;/&gt;&lt;/object&gt;&lt;object type=&quot;3&quot; unique_id=&quot;10156&quot;&gt;&lt;property id=&quot;20148&quot; value=&quot;5&quot;/&gt;&lt;property id=&quot;20300&quot; value=&quot;Slide 17 - &amp;quot;Moment Calculations&amp;quot;&quot;/&gt;&lt;property id=&quot;20307&quot; value=&quot;401&quot;/&gt;&lt;/object&gt;&lt;object type=&quot;3&quot; unique_id=&quot;10157&quot;&gt;&lt;property id=&quot;20148&quot; value=&quot;5&quot;/&gt;&lt;property id=&quot;20300&quot; value=&quot;Slide 18 - &amp;quot;Moment Calculations&amp;quot;&quot;/&gt;&lt;property id=&quot;20307&quot; value=&quot;402&quot;/&gt;&lt;/object&gt;&lt;object type=&quot;3&quot; unique_id=&quot;10158&quot;&gt;&lt;property id=&quot;20148&quot; value=&quot;5&quot;/&gt;&lt;property id=&quot;20300&quot; value=&quot;Slide 19 - &amp;quot;Moment Calculations&amp;quot;&quot;/&gt;&lt;property id=&quot;20307&quot; value=&quot;405&quot;/&gt;&lt;/object&gt;&lt;object type=&quot;3&quot; unique_id=&quot;10159&quot;&gt;&lt;property id=&quot;20148&quot; value=&quot;5&quot;/&gt;&lt;property id=&quot;20300&quot; value=&quot;Slide 20 - &amp;quot;Moment Calculations&amp;quot;&quot;/&gt;&lt;property id=&quot;20307&quot; value=&quot;409&quot;/&gt;&lt;/object&gt;&lt;object type=&quot;3&quot; unique_id=&quot;10160&quot;&gt;&lt;property id=&quot;20148&quot; value=&quot;5&quot;/&gt;&lt;property id=&quot;20300&quot; value=&quot;Slide 21 - &amp;quot;Moment Calculations&amp;quot;&quot;/&gt;&lt;property id=&quot;20307&quot; value=&quot;410&quot;/&gt;&lt;/object&gt;&lt;/object&gt;&lt;object type=&quot;8&quot; unique_id=&quot;1018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rriculumTemplate">
  <a:themeElements>
    <a:clrScheme name="General_PowerPoint_Template_20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eneral_PowerPoint_Template_20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eneral_PowerPoint_Template_20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ppt574A.tmp</Template>
  <TotalTime>8275</TotalTime>
  <Words>1077</Words>
  <Application>Microsoft Office PowerPoint</Application>
  <PresentationFormat>On-screen Show (4:3)</PresentationFormat>
  <Paragraphs>261</Paragraphs>
  <Slides>25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Arial Black</vt:lpstr>
      <vt:lpstr>Times New Roman</vt:lpstr>
      <vt:lpstr>1_Custom Design</vt:lpstr>
      <vt:lpstr>CurriculumTemplate</vt:lpstr>
      <vt:lpstr>Reaction Forces and Moments</vt:lpstr>
      <vt:lpstr>Free Body Diagram Reactions</vt:lpstr>
      <vt:lpstr>PowerPoint Presentation</vt:lpstr>
      <vt:lpstr>Cable Support Examples</vt:lpstr>
      <vt:lpstr>PowerPoint Presentation</vt:lpstr>
      <vt:lpstr>PowerPoint Presentation</vt:lpstr>
      <vt:lpstr>Pin Support</vt:lpstr>
      <vt:lpstr>Roller Support</vt:lpstr>
      <vt:lpstr>Common Support Reactions</vt:lpstr>
      <vt:lpstr>Truss Bridge </vt:lpstr>
      <vt:lpstr>Truss Bridge FBD</vt:lpstr>
      <vt:lpstr>Moment</vt:lpstr>
      <vt:lpstr>Terminology</vt:lpstr>
      <vt:lpstr>Moments Formula</vt:lpstr>
      <vt:lpstr>Units for Moments</vt:lpstr>
      <vt:lpstr>Rotation Direction</vt:lpstr>
      <vt:lpstr>Moment Calculations</vt:lpstr>
      <vt:lpstr>Moment Calculations</vt:lpstr>
      <vt:lpstr>Moment Calculations</vt:lpstr>
      <vt:lpstr>Moment Calculations</vt:lpstr>
      <vt:lpstr>Moment Calculations </vt:lpstr>
      <vt:lpstr>Determining Equilibrium</vt:lpstr>
      <vt:lpstr>Moment Calculations</vt:lpstr>
      <vt:lpstr>Moment Calculations</vt:lpstr>
      <vt:lpstr>Moment Calculations</vt:lpstr>
    </vt:vector>
  </TitlesOfParts>
  <Company>Project Lead The Way,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Moments</dc:title>
  <dc:subject>POE - Unit 2 - Lesson 2.1 - Statics</dc:subject>
  <dc:creator>POE Revision Team</dc:creator>
  <cp:lastModifiedBy>Warden, Niki</cp:lastModifiedBy>
  <cp:revision>122</cp:revision>
  <dcterms:created xsi:type="dcterms:W3CDTF">2008-04-23T23:23:02Z</dcterms:created>
  <dcterms:modified xsi:type="dcterms:W3CDTF">2016-01-25T14:46:50Z</dcterms:modified>
</cp:coreProperties>
</file>